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598" r:id="rId5"/>
    <p:sldId id="578" r:id="rId6"/>
    <p:sldId id="579" r:id="rId7"/>
    <p:sldId id="586" r:id="rId8"/>
    <p:sldId id="580" r:id="rId9"/>
    <p:sldId id="581" r:id="rId10"/>
    <p:sldId id="582" r:id="rId11"/>
    <p:sldId id="583" r:id="rId12"/>
    <p:sldId id="584" r:id="rId13"/>
    <p:sldId id="585" r:id="rId14"/>
    <p:sldId id="587" r:id="rId15"/>
    <p:sldId id="588" r:id="rId16"/>
    <p:sldId id="589" r:id="rId17"/>
  </p:sldIdLst>
  <p:sldSz cx="12192000" cy="6858000"/>
  <p:notesSz cx="7023100" cy="93091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tiji-Spizler, Adaora N." initials="OAN" lastIdx="22" clrIdx="0">
    <p:extLst>
      <p:ext uri="{19B8F6BF-5375-455C-9EA6-DF929625EA0E}">
        <p15:presenceInfo xmlns:p15="http://schemas.microsoft.com/office/powerpoint/2012/main" userId="S::ANOtijiSpizler@co.pg.md.us::4defdf3c-a6d2-40b7-a598-df535e5d1dff" providerId="AD"/>
      </p:ext>
    </p:extLst>
  </p:cmAuthor>
  <p:cmAuthor id="2" name="Coefield, Kameron" initials="CK" lastIdx="2" clrIdx="1">
    <p:extLst>
      <p:ext uri="{19B8F6BF-5375-455C-9EA6-DF929625EA0E}">
        <p15:presenceInfo xmlns:p15="http://schemas.microsoft.com/office/powerpoint/2012/main" userId="S::KCoefield@co.pg.md.us::a20f0d5d-1218-4bfd-8c87-f9c674fab6c5" providerId="AD"/>
      </p:ext>
    </p:extLst>
  </p:cmAuthor>
  <p:cmAuthor id="3" name="Calvo, Katerina" initials="CK" lastIdx="5" clrIdx="2">
    <p:extLst>
      <p:ext uri="{19B8F6BF-5375-455C-9EA6-DF929625EA0E}">
        <p15:presenceInfo xmlns:p15="http://schemas.microsoft.com/office/powerpoint/2012/main" userId="S::KCalvo@co.pg.md.us::2f0c659b-7d71-458f-813a-9fd8e6cd95e2" providerId="AD"/>
      </p:ext>
    </p:extLst>
  </p:cmAuthor>
  <p:cmAuthor id="4" name="Ahmed, Mashaal" initials="AM" lastIdx="1" clrIdx="3">
    <p:extLst>
      <p:ext uri="{19B8F6BF-5375-455C-9EA6-DF929625EA0E}">
        <p15:presenceInfo xmlns:p15="http://schemas.microsoft.com/office/powerpoint/2012/main" userId="S::MAhmed2@co.pg.md.us::e4cc04e1-0865-4fb0-a924-090102e834b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3ABA99"/>
    <a:srgbClr val="FF0000"/>
    <a:srgbClr val="824D9D"/>
    <a:srgbClr val="99FFCC"/>
    <a:srgbClr val="CC6600"/>
    <a:srgbClr val="EE9F20"/>
    <a:srgbClr val="46A0D8"/>
    <a:srgbClr val="F0E8F4"/>
    <a:srgbClr val="D2E8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F2507F-841B-448B-8062-1442BF93CC97}" v="1" dt="2022-09-12T18:51:14.548"/>
    <p1510:client id="{FAE696A4-5EF8-4F61-9CD5-C55123ADC510}" v="1816" dt="2022-09-12T00:24:46.9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17" autoAdjust="0"/>
    <p:restoredTop sz="97461" autoAdjust="0"/>
  </p:normalViewPr>
  <p:slideViewPr>
    <p:cSldViewPr snapToGrid="0">
      <p:cViewPr varScale="1">
        <p:scale>
          <a:sx n="160" d="100"/>
          <a:sy n="160" d="100"/>
        </p:scale>
        <p:origin x="281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4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11CDDD-084B-4895-A48A-B9FF7EFD25B1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37C95ED-74D5-440E-8B74-FEEBFF8FC199}">
      <dgm:prSet/>
      <dgm:spPr/>
      <dgm:t>
        <a:bodyPr/>
        <a:lstStyle/>
        <a:p>
          <a:r>
            <a:rPr lang="en-US" dirty="0"/>
            <a:t>Separation Action in SAP</a:t>
          </a:r>
        </a:p>
      </dgm:t>
    </dgm:pt>
    <dgm:pt modelId="{26288AAC-911A-41E6-ACCB-EC2FFE953DBD}" type="parTrans" cxnId="{5520A5E1-6CD9-4504-951D-7C8AD3100FA8}">
      <dgm:prSet/>
      <dgm:spPr/>
      <dgm:t>
        <a:bodyPr/>
        <a:lstStyle/>
        <a:p>
          <a:endParaRPr lang="en-US"/>
        </a:p>
      </dgm:t>
    </dgm:pt>
    <dgm:pt modelId="{6AA1A0A3-ECB3-4B84-81CE-D6687E572B43}" type="sibTrans" cxnId="{5520A5E1-6CD9-4504-951D-7C8AD3100FA8}">
      <dgm:prSet/>
      <dgm:spPr/>
      <dgm:t>
        <a:bodyPr/>
        <a:lstStyle/>
        <a:p>
          <a:endParaRPr lang="en-US"/>
        </a:p>
      </dgm:t>
    </dgm:pt>
    <dgm:pt modelId="{DB59649E-F22D-4CEF-A9CC-F3A5845A49D3}">
      <dgm:prSet/>
      <dgm:spPr/>
      <dgm:t>
        <a:bodyPr/>
        <a:lstStyle/>
        <a:p>
          <a:r>
            <a:rPr lang="en-US" dirty="0"/>
            <a:t>Separation Financial Disclosure Statement</a:t>
          </a:r>
        </a:p>
      </dgm:t>
    </dgm:pt>
    <dgm:pt modelId="{70E0996C-F105-4B53-8E4C-9E3A8C92DD2A}" type="parTrans" cxnId="{49FEC23B-E456-4C2D-947D-2877597A9FC1}">
      <dgm:prSet/>
      <dgm:spPr/>
      <dgm:t>
        <a:bodyPr/>
        <a:lstStyle/>
        <a:p>
          <a:endParaRPr lang="en-US"/>
        </a:p>
      </dgm:t>
    </dgm:pt>
    <dgm:pt modelId="{D3CAB620-6DEA-49F9-AB6D-B5C29A190B79}" type="sibTrans" cxnId="{49FEC23B-E456-4C2D-947D-2877597A9FC1}">
      <dgm:prSet/>
      <dgm:spPr/>
      <dgm:t>
        <a:bodyPr/>
        <a:lstStyle/>
        <a:p>
          <a:endParaRPr lang="en-US"/>
        </a:p>
      </dgm:t>
    </dgm:pt>
    <dgm:pt modelId="{781BE990-7F33-47B6-A793-E7E5EEB38EBC}">
      <dgm:prSet/>
      <dgm:spPr/>
      <dgm:t>
        <a:bodyPr/>
        <a:lstStyle/>
        <a:p>
          <a:r>
            <a:rPr lang="en-US" dirty="0"/>
            <a:t>Training Commitments</a:t>
          </a:r>
        </a:p>
      </dgm:t>
    </dgm:pt>
    <dgm:pt modelId="{61706036-55C0-4C27-ACC3-52A6D7E40B8B}" type="parTrans" cxnId="{AA460258-0CB5-44E1-BB43-DEDC3089284E}">
      <dgm:prSet/>
      <dgm:spPr/>
      <dgm:t>
        <a:bodyPr/>
        <a:lstStyle/>
        <a:p>
          <a:endParaRPr lang="en-US"/>
        </a:p>
      </dgm:t>
    </dgm:pt>
    <dgm:pt modelId="{71831FC2-C01D-40E8-A3B0-737730B0F771}" type="sibTrans" cxnId="{AA460258-0CB5-44E1-BB43-DEDC3089284E}">
      <dgm:prSet/>
      <dgm:spPr/>
      <dgm:t>
        <a:bodyPr/>
        <a:lstStyle/>
        <a:p>
          <a:endParaRPr lang="en-US"/>
        </a:p>
      </dgm:t>
    </dgm:pt>
    <dgm:pt modelId="{6CBAC8C5-FC52-4285-BDC8-C331105201BA}">
      <dgm:prSet/>
      <dgm:spPr/>
      <dgm:t>
        <a:bodyPr/>
        <a:lstStyle/>
        <a:p>
          <a:r>
            <a:rPr lang="en-US" dirty="0"/>
            <a:t>Can be completed as soon as you receive the Letter of Resignation</a:t>
          </a:r>
        </a:p>
      </dgm:t>
    </dgm:pt>
    <dgm:pt modelId="{EE10AE26-494B-4B7E-8355-6AAA508D209B}" type="parTrans" cxnId="{18A81B34-8A72-4F14-A91F-FA048F2C3805}">
      <dgm:prSet/>
      <dgm:spPr/>
      <dgm:t>
        <a:bodyPr/>
        <a:lstStyle/>
        <a:p>
          <a:endParaRPr lang="en-US"/>
        </a:p>
      </dgm:t>
    </dgm:pt>
    <dgm:pt modelId="{EE814BDC-D352-4E7C-8550-F7DD64B1B0DD}" type="sibTrans" cxnId="{18A81B34-8A72-4F14-A91F-FA048F2C3805}">
      <dgm:prSet/>
      <dgm:spPr/>
      <dgm:t>
        <a:bodyPr/>
        <a:lstStyle/>
        <a:p>
          <a:endParaRPr lang="en-US"/>
        </a:p>
      </dgm:t>
    </dgm:pt>
    <dgm:pt modelId="{D1252DF9-A7AA-46C3-8D9C-9BB1763FE21F}">
      <dgm:prSet/>
      <dgm:spPr/>
      <dgm:t>
        <a:bodyPr/>
        <a:lstStyle/>
        <a:p>
          <a:r>
            <a:rPr lang="en-US" dirty="0"/>
            <a:t>MUST be completed within five (5) business days of the employee’s last day</a:t>
          </a:r>
        </a:p>
      </dgm:t>
    </dgm:pt>
    <dgm:pt modelId="{D494BC7C-28C7-495C-9A9B-2ADA6D602C27}" type="parTrans" cxnId="{6DE75EBD-4D24-4171-BD9A-7E1F4E84A2FE}">
      <dgm:prSet/>
      <dgm:spPr/>
      <dgm:t>
        <a:bodyPr/>
        <a:lstStyle/>
        <a:p>
          <a:endParaRPr lang="en-US"/>
        </a:p>
      </dgm:t>
    </dgm:pt>
    <dgm:pt modelId="{30B52012-9049-44F6-9F0D-DDD4BF2F393E}" type="sibTrans" cxnId="{6DE75EBD-4D24-4171-BD9A-7E1F4E84A2FE}">
      <dgm:prSet/>
      <dgm:spPr/>
      <dgm:t>
        <a:bodyPr/>
        <a:lstStyle/>
        <a:p>
          <a:endParaRPr lang="en-US"/>
        </a:p>
      </dgm:t>
    </dgm:pt>
    <dgm:pt modelId="{DB6EE81F-6965-47D4-A13C-3D11195340E3}">
      <dgm:prSet/>
      <dgm:spPr/>
      <dgm:t>
        <a:bodyPr/>
        <a:lstStyle/>
        <a:p>
          <a:r>
            <a:rPr lang="en-US" dirty="0"/>
            <a:t>All Agency Filers are required to complete a separation FDS</a:t>
          </a:r>
        </a:p>
      </dgm:t>
    </dgm:pt>
    <dgm:pt modelId="{059ACCD4-BF42-4211-BCAA-2C04D8F1562D}" type="parTrans" cxnId="{ED7140E9-8790-4D7A-BD4D-7D6F81DECA42}">
      <dgm:prSet/>
      <dgm:spPr/>
      <dgm:t>
        <a:bodyPr/>
        <a:lstStyle/>
        <a:p>
          <a:endParaRPr lang="en-US"/>
        </a:p>
      </dgm:t>
    </dgm:pt>
    <dgm:pt modelId="{A84F61C5-445E-4158-9209-007679E93427}" type="sibTrans" cxnId="{ED7140E9-8790-4D7A-BD4D-7D6F81DECA42}">
      <dgm:prSet/>
      <dgm:spPr/>
      <dgm:t>
        <a:bodyPr/>
        <a:lstStyle/>
        <a:p>
          <a:endParaRPr lang="en-US"/>
        </a:p>
      </dgm:t>
    </dgm:pt>
    <dgm:pt modelId="{3689A378-A0E7-49C8-9575-5090C961DF07}">
      <dgm:prSet/>
      <dgm:spPr/>
      <dgm:t>
        <a:bodyPr/>
        <a:lstStyle/>
        <a:p>
          <a:r>
            <a:rPr lang="en-US" dirty="0"/>
            <a:t>Most filers use their County email address which they won’t have access once offboarded</a:t>
          </a:r>
        </a:p>
      </dgm:t>
    </dgm:pt>
    <dgm:pt modelId="{F09C9702-3B31-4CE8-BB84-B27626DB4635}" type="parTrans" cxnId="{837A4806-CE77-48D5-9ABB-AA23DB4D8125}">
      <dgm:prSet/>
      <dgm:spPr/>
      <dgm:t>
        <a:bodyPr/>
        <a:lstStyle/>
        <a:p>
          <a:endParaRPr lang="en-US"/>
        </a:p>
      </dgm:t>
    </dgm:pt>
    <dgm:pt modelId="{40BA9072-77AC-4948-842B-30759600261C}" type="sibTrans" cxnId="{837A4806-CE77-48D5-9ABB-AA23DB4D8125}">
      <dgm:prSet/>
      <dgm:spPr/>
      <dgm:t>
        <a:bodyPr/>
        <a:lstStyle/>
        <a:p>
          <a:endParaRPr lang="en-US"/>
        </a:p>
      </dgm:t>
    </dgm:pt>
    <dgm:pt modelId="{0A0AD2A2-D9EF-4B64-B79C-3C908F01A0C1}">
      <dgm:prSet/>
      <dgm:spPr/>
      <dgm:t>
        <a:bodyPr/>
        <a:lstStyle/>
        <a:p>
          <a:r>
            <a:rPr lang="en-US" dirty="0"/>
            <a:t>Best Practice would be to inform OEA that a filer will be separating once the resignation is received.</a:t>
          </a:r>
        </a:p>
      </dgm:t>
    </dgm:pt>
    <dgm:pt modelId="{E85F5DDC-4A94-4377-9A58-D74B4B46EED7}" type="parTrans" cxnId="{D5C74863-6635-4C16-BA7E-E8AB1A9C921C}">
      <dgm:prSet/>
      <dgm:spPr/>
      <dgm:t>
        <a:bodyPr/>
        <a:lstStyle/>
        <a:p>
          <a:endParaRPr lang="en-US"/>
        </a:p>
      </dgm:t>
    </dgm:pt>
    <dgm:pt modelId="{DEC2BE17-2F6C-4390-B8FB-DE1017D026D5}" type="sibTrans" cxnId="{D5C74863-6635-4C16-BA7E-E8AB1A9C921C}">
      <dgm:prSet/>
      <dgm:spPr/>
      <dgm:t>
        <a:bodyPr/>
        <a:lstStyle/>
        <a:p>
          <a:endParaRPr lang="en-US"/>
        </a:p>
      </dgm:t>
    </dgm:pt>
    <dgm:pt modelId="{C6128434-1820-4014-AEF8-2DB16FBB95C8}">
      <dgm:prSet/>
      <dgm:spPr/>
      <dgm:t>
        <a:bodyPr/>
        <a:lstStyle/>
        <a:p>
          <a:endParaRPr lang="en-US" dirty="0"/>
        </a:p>
      </dgm:t>
    </dgm:pt>
    <dgm:pt modelId="{CE6DF1DD-30F4-44D7-8AE0-E64B98B9CEF8}" type="parTrans" cxnId="{AF7116FA-172C-40FA-B1A2-D3F850F1768E}">
      <dgm:prSet/>
      <dgm:spPr/>
      <dgm:t>
        <a:bodyPr/>
        <a:lstStyle/>
        <a:p>
          <a:endParaRPr lang="en-US"/>
        </a:p>
      </dgm:t>
    </dgm:pt>
    <dgm:pt modelId="{91307413-D7B9-4D9E-9AC5-C60DCB7002B1}" type="sibTrans" cxnId="{AF7116FA-172C-40FA-B1A2-D3F850F1768E}">
      <dgm:prSet/>
      <dgm:spPr/>
      <dgm:t>
        <a:bodyPr/>
        <a:lstStyle/>
        <a:p>
          <a:endParaRPr lang="en-US"/>
        </a:p>
      </dgm:t>
    </dgm:pt>
    <dgm:pt modelId="{2134BA7F-F10D-4AE0-B4AC-3FC30F855DD2}">
      <dgm:prSet/>
      <dgm:spPr/>
      <dgm:t>
        <a:bodyPr/>
        <a:lstStyle/>
        <a:p>
          <a:r>
            <a:rPr lang="en-US" dirty="0"/>
            <a:t>If an employee fails to be employed with the County for the agreed amount of time after completion of a training paid for by the County, they are required to reimburse the County.</a:t>
          </a:r>
        </a:p>
      </dgm:t>
    </dgm:pt>
    <dgm:pt modelId="{BDFF074C-DF8B-4713-B23B-CCB9624A7563}" type="parTrans" cxnId="{51249A05-5A34-47AB-8156-F6DCF3A5EF83}">
      <dgm:prSet/>
      <dgm:spPr/>
      <dgm:t>
        <a:bodyPr/>
        <a:lstStyle/>
        <a:p>
          <a:endParaRPr lang="en-US"/>
        </a:p>
      </dgm:t>
    </dgm:pt>
    <dgm:pt modelId="{F53E2FE5-49D7-4B3F-91F9-0A2AE68CBE59}" type="sibTrans" cxnId="{51249A05-5A34-47AB-8156-F6DCF3A5EF83}">
      <dgm:prSet/>
      <dgm:spPr/>
      <dgm:t>
        <a:bodyPr/>
        <a:lstStyle/>
        <a:p>
          <a:endParaRPr lang="en-US"/>
        </a:p>
      </dgm:t>
    </dgm:pt>
    <dgm:pt modelId="{ABAE6FC8-44E4-4E25-9AC1-13655BDACA63}">
      <dgm:prSet/>
      <dgm:spPr/>
      <dgm:t>
        <a:bodyPr/>
        <a:lstStyle/>
        <a:p>
          <a:r>
            <a:rPr lang="en-US" dirty="0"/>
            <a:t> If the employee is required to reimburse the County, it would be either from their final payroll check, annual leave payout, or by submitting a payment within 30 days of separation.</a:t>
          </a:r>
        </a:p>
      </dgm:t>
    </dgm:pt>
    <dgm:pt modelId="{275BCDA3-00F9-4B35-99D1-FEF1C6FEE376}" type="parTrans" cxnId="{79B57ADC-5D78-40F6-B3A6-4B3226B312C2}">
      <dgm:prSet/>
      <dgm:spPr/>
      <dgm:t>
        <a:bodyPr/>
        <a:lstStyle/>
        <a:p>
          <a:endParaRPr lang="en-US"/>
        </a:p>
      </dgm:t>
    </dgm:pt>
    <dgm:pt modelId="{289D9C1F-5A6C-45F3-93CE-FB3808336115}" type="sibTrans" cxnId="{79B57ADC-5D78-40F6-B3A6-4B3226B312C2}">
      <dgm:prSet/>
      <dgm:spPr/>
      <dgm:t>
        <a:bodyPr/>
        <a:lstStyle/>
        <a:p>
          <a:endParaRPr lang="en-US"/>
        </a:p>
      </dgm:t>
    </dgm:pt>
    <dgm:pt modelId="{F29A8D89-6D4B-4EE7-A296-DA5136472B50}" type="pres">
      <dgm:prSet presAssocID="{AA11CDDD-084B-4895-A48A-B9FF7EFD25B1}" presName="Name0" presStyleCnt="0">
        <dgm:presLayoutVars>
          <dgm:dir/>
          <dgm:animLvl val="lvl"/>
          <dgm:resizeHandles val="exact"/>
        </dgm:presLayoutVars>
      </dgm:prSet>
      <dgm:spPr/>
    </dgm:pt>
    <dgm:pt modelId="{D33081BE-1B0D-4DCE-BF98-0A87455C8A45}" type="pres">
      <dgm:prSet presAssocID="{337C95ED-74D5-440E-8B74-FEEBFF8FC199}" presName="composite" presStyleCnt="0"/>
      <dgm:spPr/>
    </dgm:pt>
    <dgm:pt modelId="{4F164CB9-EB30-4CD5-88D5-E5326FCBBD0A}" type="pres">
      <dgm:prSet presAssocID="{337C95ED-74D5-440E-8B74-FEEBFF8FC19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37AC5741-0015-46AC-9F09-EAB78E4532CC}" type="pres">
      <dgm:prSet presAssocID="{337C95ED-74D5-440E-8B74-FEEBFF8FC199}" presName="desTx" presStyleLbl="alignAccFollowNode1" presStyleIdx="0" presStyleCnt="3">
        <dgm:presLayoutVars>
          <dgm:bulletEnabled val="1"/>
        </dgm:presLayoutVars>
      </dgm:prSet>
      <dgm:spPr/>
    </dgm:pt>
    <dgm:pt modelId="{11DE04AC-E1ED-4DFA-B390-E76C8DB86794}" type="pres">
      <dgm:prSet presAssocID="{6AA1A0A3-ECB3-4B84-81CE-D6687E572B43}" presName="space" presStyleCnt="0"/>
      <dgm:spPr/>
    </dgm:pt>
    <dgm:pt modelId="{A14C044E-91C8-400D-A725-9992647D14C1}" type="pres">
      <dgm:prSet presAssocID="{DB59649E-F22D-4CEF-A9CC-F3A5845A49D3}" presName="composite" presStyleCnt="0"/>
      <dgm:spPr/>
    </dgm:pt>
    <dgm:pt modelId="{7CCC46D2-A307-420B-9D2D-5C35C5042E7E}" type="pres">
      <dgm:prSet presAssocID="{DB59649E-F22D-4CEF-A9CC-F3A5845A49D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30D93F14-3C05-41CA-80CD-C6AACE382FF5}" type="pres">
      <dgm:prSet presAssocID="{DB59649E-F22D-4CEF-A9CC-F3A5845A49D3}" presName="desTx" presStyleLbl="alignAccFollowNode1" presStyleIdx="1" presStyleCnt="3">
        <dgm:presLayoutVars>
          <dgm:bulletEnabled val="1"/>
        </dgm:presLayoutVars>
      </dgm:prSet>
      <dgm:spPr/>
    </dgm:pt>
    <dgm:pt modelId="{7934634F-7641-40D9-AC26-3B65B86B42E5}" type="pres">
      <dgm:prSet presAssocID="{D3CAB620-6DEA-49F9-AB6D-B5C29A190B79}" presName="space" presStyleCnt="0"/>
      <dgm:spPr/>
    </dgm:pt>
    <dgm:pt modelId="{2D945BF3-3AEE-43D0-9B50-E467B4B7B699}" type="pres">
      <dgm:prSet presAssocID="{781BE990-7F33-47B6-A793-E7E5EEB38EBC}" presName="composite" presStyleCnt="0"/>
      <dgm:spPr/>
    </dgm:pt>
    <dgm:pt modelId="{23E76FCB-F071-43B1-8774-1F5A255DB3A1}" type="pres">
      <dgm:prSet presAssocID="{781BE990-7F33-47B6-A793-E7E5EEB38EB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F05A03FE-6D3C-4D07-8760-4318CBBB9DDD}" type="pres">
      <dgm:prSet presAssocID="{781BE990-7F33-47B6-A793-E7E5EEB38EB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7857E300-C91B-43B2-ABD2-97C2F202F32E}" type="presOf" srcId="{ABAE6FC8-44E4-4E25-9AC1-13655BDACA63}" destId="{F05A03FE-6D3C-4D07-8760-4318CBBB9DDD}" srcOrd="0" destOrd="1" presId="urn:microsoft.com/office/officeart/2005/8/layout/hList1"/>
    <dgm:cxn modelId="{047B3B05-CEF6-4A0C-99A7-EB76CF1FAB4D}" type="presOf" srcId="{DB59649E-F22D-4CEF-A9CC-F3A5845A49D3}" destId="{7CCC46D2-A307-420B-9D2D-5C35C5042E7E}" srcOrd="0" destOrd="0" presId="urn:microsoft.com/office/officeart/2005/8/layout/hList1"/>
    <dgm:cxn modelId="{51249A05-5A34-47AB-8156-F6DCF3A5EF83}" srcId="{781BE990-7F33-47B6-A793-E7E5EEB38EBC}" destId="{2134BA7F-F10D-4AE0-B4AC-3FC30F855DD2}" srcOrd="0" destOrd="0" parTransId="{BDFF074C-DF8B-4713-B23B-CCB9624A7563}" sibTransId="{F53E2FE5-49D7-4B3F-91F9-0A2AE68CBE59}"/>
    <dgm:cxn modelId="{837A4806-CE77-48D5-9ABB-AA23DB4D8125}" srcId="{DB59649E-F22D-4CEF-A9CC-F3A5845A49D3}" destId="{3689A378-A0E7-49C8-9575-5090C961DF07}" srcOrd="1" destOrd="0" parTransId="{F09C9702-3B31-4CE8-BB84-B27626DB4635}" sibTransId="{40BA9072-77AC-4948-842B-30759600261C}"/>
    <dgm:cxn modelId="{5E874214-14CA-4F52-B621-476AEB496022}" type="presOf" srcId="{C6128434-1820-4014-AEF8-2DB16FBB95C8}" destId="{37AC5741-0015-46AC-9F09-EAB78E4532CC}" srcOrd="0" destOrd="1" presId="urn:microsoft.com/office/officeart/2005/8/layout/hList1"/>
    <dgm:cxn modelId="{18A81B34-8A72-4F14-A91F-FA048F2C3805}" srcId="{337C95ED-74D5-440E-8B74-FEEBFF8FC199}" destId="{6CBAC8C5-FC52-4285-BDC8-C331105201BA}" srcOrd="0" destOrd="0" parTransId="{EE10AE26-494B-4B7E-8355-6AAA508D209B}" sibTransId="{EE814BDC-D352-4E7C-8550-F7DD64B1B0DD}"/>
    <dgm:cxn modelId="{6E92BF34-4403-4CF8-A5C5-71CCE58B9A2B}" type="presOf" srcId="{AA11CDDD-084B-4895-A48A-B9FF7EFD25B1}" destId="{F29A8D89-6D4B-4EE7-A296-DA5136472B50}" srcOrd="0" destOrd="0" presId="urn:microsoft.com/office/officeart/2005/8/layout/hList1"/>
    <dgm:cxn modelId="{49FEC23B-E456-4C2D-947D-2877597A9FC1}" srcId="{AA11CDDD-084B-4895-A48A-B9FF7EFD25B1}" destId="{DB59649E-F22D-4CEF-A9CC-F3A5845A49D3}" srcOrd="1" destOrd="0" parTransId="{70E0996C-F105-4B53-8E4C-9E3A8C92DD2A}" sibTransId="{D3CAB620-6DEA-49F9-AB6D-B5C29A190B79}"/>
    <dgm:cxn modelId="{D5C74863-6635-4C16-BA7E-E8AB1A9C921C}" srcId="{DB59649E-F22D-4CEF-A9CC-F3A5845A49D3}" destId="{0A0AD2A2-D9EF-4B64-B79C-3C908F01A0C1}" srcOrd="2" destOrd="0" parTransId="{E85F5DDC-4A94-4377-9A58-D74B4B46EED7}" sibTransId="{DEC2BE17-2F6C-4390-B8FB-DE1017D026D5}"/>
    <dgm:cxn modelId="{FF3D1377-55CE-4095-A433-4025309AC9B4}" type="presOf" srcId="{0A0AD2A2-D9EF-4B64-B79C-3C908F01A0C1}" destId="{30D93F14-3C05-41CA-80CD-C6AACE382FF5}" srcOrd="0" destOrd="2" presId="urn:microsoft.com/office/officeart/2005/8/layout/hList1"/>
    <dgm:cxn modelId="{AA460258-0CB5-44E1-BB43-DEDC3089284E}" srcId="{AA11CDDD-084B-4895-A48A-B9FF7EFD25B1}" destId="{781BE990-7F33-47B6-A793-E7E5EEB38EBC}" srcOrd="2" destOrd="0" parTransId="{61706036-55C0-4C27-ACC3-52A6D7E40B8B}" sibTransId="{71831FC2-C01D-40E8-A3B0-737730B0F771}"/>
    <dgm:cxn modelId="{29434E5A-C69B-4239-9267-77E4D881B13B}" type="presOf" srcId="{3689A378-A0E7-49C8-9575-5090C961DF07}" destId="{30D93F14-3C05-41CA-80CD-C6AACE382FF5}" srcOrd="0" destOrd="1" presId="urn:microsoft.com/office/officeart/2005/8/layout/hList1"/>
    <dgm:cxn modelId="{71E7EE8A-436D-40E2-880D-3D727AFDF22C}" type="presOf" srcId="{781BE990-7F33-47B6-A793-E7E5EEB38EBC}" destId="{23E76FCB-F071-43B1-8774-1F5A255DB3A1}" srcOrd="0" destOrd="0" presId="urn:microsoft.com/office/officeart/2005/8/layout/hList1"/>
    <dgm:cxn modelId="{CE838F8E-9202-4175-AF51-67EC1B63B454}" type="presOf" srcId="{337C95ED-74D5-440E-8B74-FEEBFF8FC199}" destId="{4F164CB9-EB30-4CD5-88D5-E5326FCBBD0A}" srcOrd="0" destOrd="0" presId="urn:microsoft.com/office/officeart/2005/8/layout/hList1"/>
    <dgm:cxn modelId="{6DE75EBD-4D24-4171-BD9A-7E1F4E84A2FE}" srcId="{337C95ED-74D5-440E-8B74-FEEBFF8FC199}" destId="{D1252DF9-A7AA-46C3-8D9C-9BB1763FE21F}" srcOrd="2" destOrd="0" parTransId="{D494BC7C-28C7-495C-9A9B-2ADA6D602C27}" sibTransId="{30B52012-9049-44F6-9F0D-DDD4BF2F393E}"/>
    <dgm:cxn modelId="{D4639DC6-A24F-442A-BB23-5389289A5B00}" type="presOf" srcId="{6CBAC8C5-FC52-4285-BDC8-C331105201BA}" destId="{37AC5741-0015-46AC-9F09-EAB78E4532CC}" srcOrd="0" destOrd="0" presId="urn:microsoft.com/office/officeart/2005/8/layout/hList1"/>
    <dgm:cxn modelId="{79B57ADC-5D78-40F6-B3A6-4B3226B312C2}" srcId="{781BE990-7F33-47B6-A793-E7E5EEB38EBC}" destId="{ABAE6FC8-44E4-4E25-9AC1-13655BDACA63}" srcOrd="1" destOrd="0" parTransId="{275BCDA3-00F9-4B35-99D1-FEF1C6FEE376}" sibTransId="{289D9C1F-5A6C-45F3-93CE-FB3808336115}"/>
    <dgm:cxn modelId="{5520A5E1-6CD9-4504-951D-7C8AD3100FA8}" srcId="{AA11CDDD-084B-4895-A48A-B9FF7EFD25B1}" destId="{337C95ED-74D5-440E-8B74-FEEBFF8FC199}" srcOrd="0" destOrd="0" parTransId="{26288AAC-911A-41E6-ACCB-EC2FFE953DBD}" sibTransId="{6AA1A0A3-ECB3-4B84-81CE-D6687E572B43}"/>
    <dgm:cxn modelId="{8469D7E3-F681-4C91-A2DE-F3789E5C1D70}" type="presOf" srcId="{2134BA7F-F10D-4AE0-B4AC-3FC30F855DD2}" destId="{F05A03FE-6D3C-4D07-8760-4318CBBB9DDD}" srcOrd="0" destOrd="0" presId="urn:microsoft.com/office/officeart/2005/8/layout/hList1"/>
    <dgm:cxn modelId="{ED7140E9-8790-4D7A-BD4D-7D6F81DECA42}" srcId="{DB59649E-F22D-4CEF-A9CC-F3A5845A49D3}" destId="{DB6EE81F-6965-47D4-A13C-3D11195340E3}" srcOrd="0" destOrd="0" parTransId="{059ACCD4-BF42-4211-BCAA-2C04D8F1562D}" sibTransId="{A84F61C5-445E-4158-9209-007679E93427}"/>
    <dgm:cxn modelId="{D8C81DF8-9137-4BD3-808F-DB6EECDCA1F8}" type="presOf" srcId="{DB6EE81F-6965-47D4-A13C-3D11195340E3}" destId="{30D93F14-3C05-41CA-80CD-C6AACE382FF5}" srcOrd="0" destOrd="0" presId="urn:microsoft.com/office/officeart/2005/8/layout/hList1"/>
    <dgm:cxn modelId="{AF7116FA-172C-40FA-B1A2-D3F850F1768E}" srcId="{337C95ED-74D5-440E-8B74-FEEBFF8FC199}" destId="{C6128434-1820-4014-AEF8-2DB16FBB95C8}" srcOrd="1" destOrd="0" parTransId="{CE6DF1DD-30F4-44D7-8AE0-E64B98B9CEF8}" sibTransId="{91307413-D7B9-4D9E-9AC5-C60DCB7002B1}"/>
    <dgm:cxn modelId="{4C90A8FD-FDB7-4B25-8AC4-077420F104E9}" type="presOf" srcId="{D1252DF9-A7AA-46C3-8D9C-9BB1763FE21F}" destId="{37AC5741-0015-46AC-9F09-EAB78E4532CC}" srcOrd="0" destOrd="2" presId="urn:microsoft.com/office/officeart/2005/8/layout/hList1"/>
    <dgm:cxn modelId="{7D5C1DEE-68F1-48BC-BF0B-BBC6945F5276}" type="presParOf" srcId="{F29A8D89-6D4B-4EE7-A296-DA5136472B50}" destId="{D33081BE-1B0D-4DCE-BF98-0A87455C8A45}" srcOrd="0" destOrd="0" presId="urn:microsoft.com/office/officeart/2005/8/layout/hList1"/>
    <dgm:cxn modelId="{3EB307B8-8044-4F6D-8A92-5B0AA70DA17F}" type="presParOf" srcId="{D33081BE-1B0D-4DCE-BF98-0A87455C8A45}" destId="{4F164CB9-EB30-4CD5-88D5-E5326FCBBD0A}" srcOrd="0" destOrd="0" presId="urn:microsoft.com/office/officeart/2005/8/layout/hList1"/>
    <dgm:cxn modelId="{D1570D29-20A3-413C-8288-B7D75221F7D5}" type="presParOf" srcId="{D33081BE-1B0D-4DCE-BF98-0A87455C8A45}" destId="{37AC5741-0015-46AC-9F09-EAB78E4532CC}" srcOrd="1" destOrd="0" presId="urn:microsoft.com/office/officeart/2005/8/layout/hList1"/>
    <dgm:cxn modelId="{066EDDDF-FDA0-447A-98FB-FE8264BED11C}" type="presParOf" srcId="{F29A8D89-6D4B-4EE7-A296-DA5136472B50}" destId="{11DE04AC-E1ED-4DFA-B390-E76C8DB86794}" srcOrd="1" destOrd="0" presId="urn:microsoft.com/office/officeart/2005/8/layout/hList1"/>
    <dgm:cxn modelId="{ED6C8E1C-09DE-401C-BCE9-8151FF3C9987}" type="presParOf" srcId="{F29A8D89-6D4B-4EE7-A296-DA5136472B50}" destId="{A14C044E-91C8-400D-A725-9992647D14C1}" srcOrd="2" destOrd="0" presId="urn:microsoft.com/office/officeart/2005/8/layout/hList1"/>
    <dgm:cxn modelId="{BF589601-711A-4971-BDEC-82AE96F6F799}" type="presParOf" srcId="{A14C044E-91C8-400D-A725-9992647D14C1}" destId="{7CCC46D2-A307-420B-9D2D-5C35C5042E7E}" srcOrd="0" destOrd="0" presId="urn:microsoft.com/office/officeart/2005/8/layout/hList1"/>
    <dgm:cxn modelId="{5372C4B5-8C54-4CDF-8A4A-4D0A885B1328}" type="presParOf" srcId="{A14C044E-91C8-400D-A725-9992647D14C1}" destId="{30D93F14-3C05-41CA-80CD-C6AACE382FF5}" srcOrd="1" destOrd="0" presId="urn:microsoft.com/office/officeart/2005/8/layout/hList1"/>
    <dgm:cxn modelId="{56428361-B335-4B1E-AC2F-7AF8B9545832}" type="presParOf" srcId="{F29A8D89-6D4B-4EE7-A296-DA5136472B50}" destId="{7934634F-7641-40D9-AC26-3B65B86B42E5}" srcOrd="3" destOrd="0" presId="urn:microsoft.com/office/officeart/2005/8/layout/hList1"/>
    <dgm:cxn modelId="{D3D733CE-AA1F-4123-A78F-720274749574}" type="presParOf" srcId="{F29A8D89-6D4B-4EE7-A296-DA5136472B50}" destId="{2D945BF3-3AEE-43D0-9B50-E467B4B7B699}" srcOrd="4" destOrd="0" presId="urn:microsoft.com/office/officeart/2005/8/layout/hList1"/>
    <dgm:cxn modelId="{0C6E2E6E-3E45-4F20-A593-49B3366AE97B}" type="presParOf" srcId="{2D945BF3-3AEE-43D0-9B50-E467B4B7B699}" destId="{23E76FCB-F071-43B1-8774-1F5A255DB3A1}" srcOrd="0" destOrd="0" presId="urn:microsoft.com/office/officeart/2005/8/layout/hList1"/>
    <dgm:cxn modelId="{10565750-6F93-4C9D-9284-D6B17C32180C}" type="presParOf" srcId="{2D945BF3-3AEE-43D0-9B50-E467B4B7B699}" destId="{F05A03FE-6D3C-4D07-8760-4318CBBB9DD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164CB9-EB30-4CD5-88D5-E5326FCBBD0A}">
      <dsp:nvSpPr>
        <dsp:cNvPr id="0" name=""/>
        <dsp:cNvSpPr/>
      </dsp:nvSpPr>
      <dsp:spPr>
        <a:xfrm>
          <a:off x="3434" y="217488"/>
          <a:ext cx="3348434" cy="62553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Separation Action in SAP</a:t>
          </a:r>
        </a:p>
      </dsp:txBody>
      <dsp:txXfrm>
        <a:off x="3434" y="217488"/>
        <a:ext cx="3348434" cy="625532"/>
      </dsp:txXfrm>
    </dsp:sp>
    <dsp:sp modelId="{37AC5741-0015-46AC-9F09-EAB78E4532CC}">
      <dsp:nvSpPr>
        <dsp:cNvPr id="0" name=""/>
        <dsp:cNvSpPr/>
      </dsp:nvSpPr>
      <dsp:spPr>
        <a:xfrm>
          <a:off x="3434" y="843020"/>
          <a:ext cx="3348434" cy="323566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Can be completed as soon as you receive the Letter of Resignation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MUST be completed within five (5) business days of the employee’s last day</a:t>
          </a:r>
        </a:p>
      </dsp:txBody>
      <dsp:txXfrm>
        <a:off x="3434" y="843020"/>
        <a:ext cx="3348434" cy="3235668"/>
      </dsp:txXfrm>
    </dsp:sp>
    <dsp:sp modelId="{7CCC46D2-A307-420B-9D2D-5C35C5042E7E}">
      <dsp:nvSpPr>
        <dsp:cNvPr id="0" name=""/>
        <dsp:cNvSpPr/>
      </dsp:nvSpPr>
      <dsp:spPr>
        <a:xfrm>
          <a:off x="3820649" y="217488"/>
          <a:ext cx="3348434" cy="625532"/>
        </a:xfrm>
        <a:prstGeom prst="rect">
          <a:avLst/>
        </a:prstGeom>
        <a:solidFill>
          <a:schemeClr val="accent5">
            <a:hueOff val="-3485422"/>
            <a:satOff val="-4310"/>
            <a:lumOff val="-8431"/>
            <a:alphaOff val="0"/>
          </a:schemeClr>
        </a:solidFill>
        <a:ln w="12700" cap="flat" cmpd="sng" algn="ctr">
          <a:solidFill>
            <a:schemeClr val="accent5">
              <a:hueOff val="-3485422"/>
              <a:satOff val="-4310"/>
              <a:lumOff val="-843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Separation Financial Disclosure Statement</a:t>
          </a:r>
        </a:p>
      </dsp:txBody>
      <dsp:txXfrm>
        <a:off x="3820649" y="217488"/>
        <a:ext cx="3348434" cy="625532"/>
      </dsp:txXfrm>
    </dsp:sp>
    <dsp:sp modelId="{30D93F14-3C05-41CA-80CD-C6AACE382FF5}">
      <dsp:nvSpPr>
        <dsp:cNvPr id="0" name=""/>
        <dsp:cNvSpPr/>
      </dsp:nvSpPr>
      <dsp:spPr>
        <a:xfrm>
          <a:off x="3820649" y="843020"/>
          <a:ext cx="3348434" cy="3235668"/>
        </a:xfrm>
        <a:prstGeom prst="rect">
          <a:avLst/>
        </a:prstGeom>
        <a:solidFill>
          <a:schemeClr val="accent5">
            <a:tint val="40000"/>
            <a:alpha val="90000"/>
            <a:hueOff val="-3459283"/>
            <a:satOff val="-11547"/>
            <a:lumOff val="-185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459283"/>
              <a:satOff val="-11547"/>
              <a:lumOff val="-18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All Agency Filers are required to complete a separation FDS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Most filers use their County email address which they won’t have access once offboarded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Best Practice would be to inform OEA that a filer will be separating once the resignation is received.</a:t>
          </a:r>
        </a:p>
      </dsp:txBody>
      <dsp:txXfrm>
        <a:off x="3820649" y="843020"/>
        <a:ext cx="3348434" cy="3235668"/>
      </dsp:txXfrm>
    </dsp:sp>
    <dsp:sp modelId="{23E76FCB-F071-43B1-8774-1F5A255DB3A1}">
      <dsp:nvSpPr>
        <dsp:cNvPr id="0" name=""/>
        <dsp:cNvSpPr/>
      </dsp:nvSpPr>
      <dsp:spPr>
        <a:xfrm>
          <a:off x="7637864" y="217488"/>
          <a:ext cx="3348434" cy="625532"/>
        </a:xfrm>
        <a:prstGeom prst="rect">
          <a:avLst/>
        </a:prstGeom>
        <a:solidFill>
          <a:schemeClr val="accent5">
            <a:hueOff val="-6970844"/>
            <a:satOff val="-8620"/>
            <a:lumOff val="-16862"/>
            <a:alphaOff val="0"/>
          </a:schemeClr>
        </a:solidFill>
        <a:ln w="12700" cap="flat" cmpd="sng" algn="ctr">
          <a:solidFill>
            <a:schemeClr val="accent5">
              <a:hueOff val="-6970844"/>
              <a:satOff val="-8620"/>
              <a:lumOff val="-168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Training Commitments</a:t>
          </a:r>
        </a:p>
      </dsp:txBody>
      <dsp:txXfrm>
        <a:off x="7637864" y="217488"/>
        <a:ext cx="3348434" cy="625532"/>
      </dsp:txXfrm>
    </dsp:sp>
    <dsp:sp modelId="{F05A03FE-6D3C-4D07-8760-4318CBBB9DDD}">
      <dsp:nvSpPr>
        <dsp:cNvPr id="0" name=""/>
        <dsp:cNvSpPr/>
      </dsp:nvSpPr>
      <dsp:spPr>
        <a:xfrm>
          <a:off x="7637864" y="843020"/>
          <a:ext cx="3348434" cy="3235668"/>
        </a:xfrm>
        <a:prstGeom prst="rect">
          <a:avLst/>
        </a:prstGeom>
        <a:solidFill>
          <a:schemeClr val="accent5">
            <a:tint val="40000"/>
            <a:alpha val="90000"/>
            <a:hueOff val="-6918566"/>
            <a:satOff val="-23094"/>
            <a:lumOff val="-371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918566"/>
              <a:satOff val="-23094"/>
              <a:lumOff val="-37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If an employee fails to be employed with the County for the agreed amount of time after completion of a training paid for by the County, they are required to reimburse the County.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 If the employee is required to reimburse the County, it would be either from their final payroll check, annual leave payout, or by submitting a payment within 30 days of separation.</a:t>
          </a:r>
        </a:p>
      </dsp:txBody>
      <dsp:txXfrm>
        <a:off x="7637864" y="843020"/>
        <a:ext cx="3348434" cy="32356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595025B2-6D26-4C35-B8A5-1C5532461381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A14E59CA-8A26-4071-99D2-3E704B406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839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E59CA-8A26-4071-99D2-3E704B4062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696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Want to emphasize that we are discussing separations.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4D5156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Retirement is the withdrawal from one's position or occupation or from one's active working life. A person may also semi-retire by reducing work hours or workload. Many people choose to retire when they are elderly or incapable of doing their job due to health reasons.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E59CA-8A26-4071-99D2-3E704B40620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428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reason for action is very important.  It needs to be accurate in the event something comes up in the future such as an unemployment claim.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E59CA-8A26-4071-99D2-3E704B4062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45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Don’t skip this action.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E59CA-8A26-4071-99D2-3E704B40620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914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the separation was not properly processed, Core HR will delete the action and contact the Agency to inform them of what needs to be corrected.  This can be related to a pensions or benefits info type. </a:t>
            </a:r>
          </a:p>
          <a:p>
            <a:endParaRPr lang="en-US" dirty="0"/>
          </a:p>
          <a:p>
            <a:r>
              <a:rPr lang="en-US" dirty="0"/>
              <a:t>Separations should be processed within five business days of employee’s last day.  Can be processed once the resignation letter has been received.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E59CA-8A26-4071-99D2-3E704B40620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901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$1,000 to $1,999 = one year commitment</a:t>
            </a:r>
          </a:p>
          <a:p>
            <a:pPr algn="l"/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$2,000 to $3,999 = two year commitment</a:t>
            </a:r>
          </a:p>
          <a:p>
            <a:pPr algn="l"/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$4,000 and above = three year commitment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E59CA-8A26-4071-99D2-3E704B40620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12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52F84-A8F8-44EA-A49C-46ED2DA5A1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932495"/>
            <a:ext cx="5872899" cy="1577468"/>
          </a:xfrm>
        </p:spPr>
        <p:txBody>
          <a:bodyPr anchor="ctr">
            <a:noAutofit/>
          </a:bodyPr>
          <a:lstStyle>
            <a:lvl1pPr algn="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3A90CE-C62F-4FFD-A8EA-CB0E92BBD4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25386" y="1932495"/>
            <a:ext cx="5866614" cy="1577468"/>
          </a:xfrm>
        </p:spPr>
        <p:txBody>
          <a:bodyPr anchor="ctr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F4D8DF-75CD-4596-AA4C-CA977E0A0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18FA9-33B4-4BF6-9849-DB296781A0AA}" type="datetime1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66DCD9-EF90-4461-A415-3771F418E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086043-852A-4623-8881-2ED26C79A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E8B8-79EE-40D4-97C1-DFDCA66A74C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8E3FD5-FFF6-434D-8225-DF78C69BE1FF}"/>
              </a:ext>
            </a:extLst>
          </p:cNvPr>
          <p:cNvSpPr/>
          <p:nvPr userDrawn="1"/>
        </p:nvSpPr>
        <p:spPr>
          <a:xfrm>
            <a:off x="6076283" y="1849895"/>
            <a:ext cx="45719" cy="189837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145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4C8F7-BE4D-47E8-8D00-9E9B0E8CA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68BFA-42AD-41E8-8191-A926F2CD47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D04B1-6132-4623-9E17-17B125AEA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E3E1-1DFB-476D-99A7-D226CDB5C2C0}" type="datetime1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D0A55-06A9-46AC-8820-F70AC010B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7F8D93-230D-4CEC-8442-A40D7E111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E8B8-79EE-40D4-97C1-DFDCA66A7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95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CB83D1-23E8-467D-9BE5-E2D47CD8D1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5266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FBA2A9-192D-4492-81B8-74459327CA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5266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D1485A-2EDA-4A0D-BAB3-E1B4FCB2D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45BB5-2965-4045-9D94-263C028272A9}" type="datetime1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1E053-F736-4314-8A49-6D11A7CCE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3289E1-C4D3-4CD0-B626-439B0AACB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E8B8-79EE-40D4-97C1-DFDCA66A7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92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4E8BB-FD3F-4B87-9122-7EF694C32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EEC98-098E-4245-9D82-CBA31F9B1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1797FA-8299-4E7B-986A-69EAF3C7A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C6778-D13D-499A-BF47-2A84DBE7B1C1}" type="datetime1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27E18-A524-47CE-8416-10EB5D6FA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14DFB-97B3-4F00-BC39-9C1B60A65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E8B8-79EE-40D4-97C1-DFDCA66A7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888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63824-65C2-49E8-80EF-5CE281B13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D22DC0-8E9A-4ED4-A3B4-BD7C730B9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63298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6DCC7-3195-4119-8E75-FC2375D39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F8B90-8EC9-4A98-9085-9B9038A41FE1}" type="datetime1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CE6328-DB1A-4C5B-913D-A22803943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76721-643C-4453-8AF5-702CAD5A7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E8B8-79EE-40D4-97C1-DFDCA66A7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494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6F35E-758F-43ED-BF4C-524CE58B1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7FFDD-3E7E-4C1F-8E4B-9694287A40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284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E7EAAC-C1BF-4616-9825-9F0890D021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284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E14E2D-F447-41A9-8A6A-B0F5743BE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247DD-E38B-4ED7-8E20-492087FB3E5B}" type="datetime1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EF3D23-9BA6-4C2D-8425-6F3937C71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81E13E-BEB0-404F-8036-A91970DB0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E8B8-79EE-40D4-97C1-DFDCA66A7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165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C649F-F381-4FD5-942F-03E719149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72F31E-7636-4525-8806-B3E3085528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91E7CE-D54C-4403-94F8-D856193487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583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DDC9C1-4340-4E7F-A984-CDA8C74C5C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D329E0-14C4-4C34-8342-6A2AE9FC9A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583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611BF0-CBDF-412A-AA1F-407763F24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8FBD-50CE-406B-9352-4C950A4BF1A9}" type="datetime1">
              <a:rPr lang="en-US" smtClean="0"/>
              <a:t>9/5/2023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63AA65-4FDC-4968-B7B5-63C0FF04E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CB8756-7CA7-4708-8592-588C8BE98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E8B8-79EE-40D4-97C1-DFDCA66A7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979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62CC6-FE29-486F-9A82-9752ED2E8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047663-A9D4-4BF3-ADA1-6865E380D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E9AAA-87C8-4B54-A5D7-C62262FE277E}" type="datetime1">
              <a:rPr lang="en-US" smtClean="0"/>
              <a:t>9/5/2023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C3D7C1-7F3F-4184-ABB6-2B61084D0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A59C20-A860-4207-AB2B-1FE085603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E8B8-79EE-40D4-97C1-DFDCA66A7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486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952429-B85F-41E4-A5D2-3ECA61236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1BD2F-D389-429B-9573-80590B8F4FF2}" type="datetime1">
              <a:rPr lang="en-US" smtClean="0"/>
              <a:t>9/5/2023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F07185-F0EF-4FA4-BF97-877C9DD58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F4CF63-BBE5-4146-8204-7982CE0F0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E8B8-79EE-40D4-97C1-DFDCA66A7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967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B7E3F-C726-4A70-8DED-12E47C340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B6CA9-E1B8-4EBF-9B3F-3D82D5C6D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9F9409-29E1-43BE-B6F8-CD6F1758EC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8489BA-F62C-4B74-AD53-BF61DA241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2CCC2-AF4A-462E-B826-D6E233D5F17A}" type="datetime1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0CA784-3919-41F3-A66C-E9F3BD943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8226CA-0BDC-437D-A31D-7DAD5B38D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E8B8-79EE-40D4-97C1-DFDCA66A7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682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CF739-E9E8-491D-9FAF-8EA376923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5864AB-34C3-42C3-A5D0-BE5781B67C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145CB8-146F-4A7F-89E9-04C41AC08C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B9A933-943D-444E-8548-3B955EA91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8E154-FF1E-4CB3-8FC4-7352A1B3C171}" type="datetime1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41FEAA-E5DC-45F7-82EC-3E1123AF3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DD1FB-12DC-4F71-B3CF-DF2CBDD48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E8B8-79EE-40D4-97C1-DFDCA66A7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525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095BFC-848A-4ACC-928F-291D56DE6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30C341-A988-42F2-B1FC-81DCF3010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77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0BCDBB-BEDE-4668-BD38-249475FBAF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74355"/>
            <a:ext cx="2743200" cy="1742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B27230B0-90E1-4A10-B192-6C7D9831796F}" type="datetime1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F86C2-722E-47A4-9824-9F4D61F751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74355"/>
            <a:ext cx="4114800" cy="1742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DF61B-6484-4A72-B099-9C3C8471F0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74355"/>
            <a:ext cx="2743200" cy="1742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C7DCE8B8-79EE-40D4-97C1-DFDCA66A74C6}" type="slidenum">
              <a:rPr lang="en-US" smtClean="0"/>
              <a:pPr/>
              <a:t>‹#›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79D806D-92E4-4E72-9420-9A929A01693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13570098"/>
              </p:ext>
            </p:extLst>
          </p:nvPr>
        </p:nvGraphicFramePr>
        <p:xfrm>
          <a:off x="0" y="6056104"/>
          <a:ext cx="1219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8977856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7000">
                          <a:schemeClr val="accent1">
                            <a:lumMod val="95000"/>
                            <a:lumOff val="5000"/>
                          </a:schemeClr>
                        </a:gs>
                        <a:gs pos="100000">
                          <a:schemeClr val="accent1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41638301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89A63C01-E786-4DAD-8D28-D654FE11ED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0" t="6785" r="18718" b="27457"/>
          <a:stretch/>
        </p:blipFill>
        <p:spPr>
          <a:xfrm>
            <a:off x="10789990" y="5902859"/>
            <a:ext cx="671496" cy="6714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DE8E67-6A30-49F6-9E10-65F8C844BAD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30" y="6019538"/>
            <a:ext cx="2290527" cy="4164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D7A4F37-6134-4D3F-912B-A51247E2885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859" y="5767643"/>
            <a:ext cx="1840494" cy="92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81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4EC00-AD49-4212-A7E3-8B5506CD0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Processing Employee Separations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00F71B-017A-4CF6-971E-F7C186AA65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733411"/>
            <a:ext cx="10515600" cy="829701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Arie R. Baker, Assistant Manager, Core HR</a:t>
            </a:r>
          </a:p>
          <a:p>
            <a:r>
              <a:rPr lang="en-US" dirty="0">
                <a:solidFill>
                  <a:schemeClr val="bg1"/>
                </a:solidFill>
              </a:rPr>
              <a:t>Office of Human Resources Management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F0B59B-A4A6-47CE-8363-D38FC5BBB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E8B8-79EE-40D4-97C1-DFDCA66A74C6}" type="slidenum">
              <a:rPr lang="en-US" smtClean="0"/>
              <a:t>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0937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0E84E-2DAC-44BF-BB1F-935EBEB69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 dirty="0">
                <a:latin typeface="Segoe UI Black" panose="020B0A02040204020203" pitchFamily="34" charset="0"/>
                <a:ea typeface="Segoe UI Black" panose="020B0A02040204020203" pitchFamily="34" charset="0"/>
              </a:rPr>
              <a:t>Processing an Employee Separation in SAP</a:t>
            </a:r>
            <a:endParaRPr lang="en-US" sz="3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B79B0-14B6-495A-A0BD-77716C9063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782733" cy="402842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Check Your Work!</a:t>
            </a:r>
          </a:p>
          <a:p>
            <a:pPr marL="0" indent="0">
              <a:buNone/>
            </a:pPr>
            <a:r>
              <a:rPr lang="en-US" dirty="0"/>
              <a:t>Using PA20, review every Info Type to confirm the dates are entered correctly.</a:t>
            </a:r>
          </a:p>
          <a:p>
            <a:r>
              <a:rPr lang="en-US" dirty="0"/>
              <a:t>0000 Actions</a:t>
            </a:r>
          </a:p>
          <a:p>
            <a:r>
              <a:rPr lang="en-US" dirty="0"/>
              <a:t>0001 Organizational Assignment</a:t>
            </a:r>
          </a:p>
          <a:p>
            <a:r>
              <a:rPr lang="en-US" dirty="0"/>
              <a:t>0007 Planned Working Time</a:t>
            </a:r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393761A-8CF1-4290-98E9-B435BB16A17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72441" y="1512359"/>
            <a:ext cx="4861651" cy="4029075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DA696E-A2CC-427B-986F-F0B1756BB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E8B8-79EE-40D4-97C1-DFDCA66A74C6}" type="slidenum">
              <a:rPr lang="en-US" smtClean="0"/>
              <a:t>10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3673C2-5FD1-4756-AD42-53936585B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3950" y="2837922"/>
            <a:ext cx="4861651" cy="14875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942273-B690-4FA7-8397-C3AA5143ED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6616" y="3333214"/>
            <a:ext cx="4941075" cy="9922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FFEDE69-E76D-4441-9182-1738AD5EAC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2817" y="3737614"/>
            <a:ext cx="5069184" cy="102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5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7CC2B-66B3-44A4-8308-4D6D976BF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 Black" panose="020B0A02040204020203" pitchFamily="34" charset="0"/>
                <a:ea typeface="Segoe UI Black" panose="020B0A02040204020203" pitchFamily="34" charset="0"/>
              </a:rPr>
              <a:t>What are we looking for in your Separation Requests?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CBF88-9BD4-4411-8669-000D473AB6C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lnSpc>
                <a:spcPct val="160000"/>
              </a:lnSpc>
              <a:buFont typeface="+mj-lt"/>
              <a:buAutoNum type="arabicPeriod"/>
            </a:pPr>
            <a:r>
              <a:rPr lang="en-US" dirty="0"/>
              <a:t>Is the form completed entirely?</a:t>
            </a:r>
          </a:p>
          <a:p>
            <a:pPr marL="514350" indent="-514350">
              <a:lnSpc>
                <a:spcPct val="160000"/>
              </a:lnSpc>
              <a:buFont typeface="+mj-lt"/>
              <a:buAutoNum type="arabicPeriod"/>
            </a:pPr>
            <a:r>
              <a:rPr lang="en-US" dirty="0"/>
              <a:t>Identifying Information </a:t>
            </a:r>
          </a:p>
          <a:p>
            <a:pPr lvl="1">
              <a:lnSpc>
                <a:spcPct val="160000"/>
              </a:lnSpc>
            </a:pPr>
            <a:r>
              <a:rPr lang="en-US" i="1" dirty="0"/>
              <a:t>Name and EIN accurate</a:t>
            </a:r>
          </a:p>
          <a:p>
            <a:pPr lvl="1">
              <a:lnSpc>
                <a:spcPct val="160000"/>
              </a:lnSpc>
            </a:pPr>
            <a:r>
              <a:rPr lang="en-US" i="1" dirty="0"/>
              <a:t>Reason for Leaving</a:t>
            </a:r>
          </a:p>
          <a:p>
            <a:pPr lvl="1">
              <a:lnSpc>
                <a:spcPct val="160000"/>
              </a:lnSpc>
            </a:pPr>
            <a:r>
              <a:rPr lang="en-US" i="1" dirty="0"/>
              <a:t>Mailing Address</a:t>
            </a:r>
          </a:p>
          <a:p>
            <a:pPr marL="514350" indent="-514350">
              <a:lnSpc>
                <a:spcPct val="160000"/>
              </a:lnSpc>
              <a:buFont typeface="+mj-lt"/>
              <a:buAutoNum type="arabicPeriod"/>
            </a:pPr>
            <a:r>
              <a:rPr lang="en-US" dirty="0"/>
              <a:t>Employee Signature</a:t>
            </a:r>
          </a:p>
          <a:p>
            <a:pPr marL="514350" indent="-514350">
              <a:lnSpc>
                <a:spcPct val="160000"/>
              </a:lnSpc>
              <a:buFont typeface="+mj-lt"/>
              <a:buAutoNum type="arabicPeriod"/>
            </a:pPr>
            <a:r>
              <a:rPr lang="en-US" dirty="0"/>
              <a:t>HRL’s Signature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0B5935-0E76-4090-AE9A-BC23951AD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E8B8-79EE-40D4-97C1-DFDCA66A74C6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4954A4-A752-468D-9236-3FA960FF0A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1153993"/>
            <a:ext cx="3722396" cy="4805482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956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A38F5-2802-4F27-807E-764CDA426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Employee Separation Has Been Processed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9E45F-F050-4640-A878-0BA24A77EF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5566" y="1834092"/>
            <a:ext cx="10320867" cy="402842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Once Core HR has reviewed and confirmed the separation has been processed correctly, you receive a confirmation e-mail and the document is submitted to the Payroll Department for final processing.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B816EB-B033-47AD-8255-C5281AD70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E8B8-79EE-40D4-97C1-DFDCA66A74C6}" type="slidenum">
              <a:rPr lang="en-US" smtClean="0"/>
              <a:t>12</a:t>
            </a:fld>
            <a:endParaRPr lang="en-US"/>
          </a:p>
        </p:txBody>
      </p:sp>
      <p:pic>
        <p:nvPicPr>
          <p:cNvPr id="2052" name="Picture 4" descr="Approved Stamp PNG, Transparent Approved Stamp PNG Image Free Download -  PNGkey">
            <a:extLst>
              <a:ext uri="{FF2B5EF4-FFF2-40B4-BE49-F238E27FC236}">
                <a16:creationId xmlns:a16="http://schemas.microsoft.com/office/drawing/2014/main" id="{544C687E-B218-447C-9117-332E23292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298" y="3615266"/>
            <a:ext cx="2056518" cy="205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ayroll System Pro - መተግባሪያዎች Google Play ላይ">
            <a:extLst>
              <a:ext uri="{FF2B5EF4-FFF2-40B4-BE49-F238E27FC236}">
                <a16:creationId xmlns:a16="http://schemas.microsoft.com/office/drawing/2014/main" id="{A27F82CA-98E2-4FD4-8178-78C7E4073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734" y="3234267"/>
            <a:ext cx="2692400" cy="26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view Icon Vector Png, Transparent Png , Transparent Png Image - PNGitem">
            <a:extLst>
              <a:ext uri="{FF2B5EF4-FFF2-40B4-BE49-F238E27FC236}">
                <a16:creationId xmlns:a16="http://schemas.microsoft.com/office/drawing/2014/main" id="{1F89DCDF-E572-4274-8032-E86ACD0170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41"/>
          <a:stretch/>
        </p:blipFill>
        <p:spPr bwMode="auto">
          <a:xfrm>
            <a:off x="1460946" y="3583188"/>
            <a:ext cx="2004434" cy="231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6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362A5-D716-4F83-AC33-FA4676D53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Things to Keep in Mind when an Employee Separates from County Employment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019F340-14F7-49C9-9305-8555C58A36B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94076133"/>
              </p:ext>
            </p:extLst>
          </p:nvPr>
        </p:nvGraphicFramePr>
        <p:xfrm>
          <a:off x="643467" y="1557868"/>
          <a:ext cx="10989733" cy="4296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B0C541-9976-4582-AFBB-C4CEE9E9B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E8B8-79EE-40D4-97C1-DFDCA66A74C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0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AB8BD32-F2FA-469F-9CE0-70983E472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Autofit/>
          </a:bodyPr>
          <a:lstStyle/>
          <a:p>
            <a:r>
              <a:rPr lang="en-US" sz="5400" dirty="0">
                <a:latin typeface="Segoe UI Black" panose="020B0A02040204020203" pitchFamily="34" charset="0"/>
                <a:ea typeface="Segoe UI Black" panose="020B0A02040204020203" pitchFamily="34" charset="0"/>
              </a:rPr>
              <a:t>Processing Employee Separations in SAP</a:t>
            </a:r>
            <a:endParaRPr lang="en-US" sz="5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E2BC6A-310C-49AD-B153-91B71000B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E8B8-79EE-40D4-97C1-DFDCA66A74C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585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66E39F8-4735-4915-BAC3-B242B3F18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>
                <a:latin typeface="Segoe UI Black" panose="020B0A02040204020203" pitchFamily="34" charset="0"/>
                <a:ea typeface="Segoe UI Black" panose="020B0A02040204020203" pitchFamily="34" charset="0"/>
              </a:rPr>
              <a:t>What is a Separation?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EF7D35-F7C7-4C31-A794-69DCFA57EE3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Separation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occurs when the employment contract or agreement between an employee and the County comes to an end by means of resignation, termination, or end of assignment.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 </a:t>
            </a:r>
          </a:p>
          <a:p>
            <a:r>
              <a:rPr lang="en-US" sz="28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Involuntary Separation </a:t>
            </a: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</a:rPr>
              <a:t>occurs when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an employee is removed from employment by the County through means other than layoff.  This includes, but is not limited to, suspension or termination.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 </a:t>
            </a:r>
            <a:endParaRPr lang="en-US" sz="280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r>
              <a:rPr lang="en-US" sz="28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Voluntary Separation </a:t>
            </a: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</a:rPr>
              <a:t>occurs when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an employee chooses to leave County employment, typically providing at least two weeks’ notice. 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29B81E-47E3-4C8E-A71C-411151FF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E8B8-79EE-40D4-97C1-DFDCA66A74C6}" type="slidenum">
              <a:rPr lang="en-US" smtClean="0"/>
              <a:t>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C4C09A-F2E7-4837-8FB9-D4DC1F738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472" y="1507059"/>
            <a:ext cx="6096528" cy="407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81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830AB6B-17EE-4BFF-BE2E-A73231919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 Black" panose="020B0A02040204020203" pitchFamily="34" charset="0"/>
                <a:ea typeface="Segoe UI Black" panose="020B0A02040204020203" pitchFamily="34" charset="0"/>
              </a:rPr>
              <a:t>What do you need to Process an Employee Separation?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380025-3F74-4669-85F7-D65A98AA0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E8B8-79EE-40D4-97C1-DFDCA66A74C6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4C0F84-ADB1-4DF0-AD9A-830B25F6C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187" y="1985242"/>
            <a:ext cx="11193226" cy="4999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B304EB-E50D-419F-BEBA-DC4B3F726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048" y="2580086"/>
            <a:ext cx="3131366" cy="313136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19757B-FDC6-4640-93B2-20D51A21A4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9650" y="2485157"/>
            <a:ext cx="2703150" cy="3489671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13A8EFFD-C604-4195-8CFA-347F7693B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672" y="2580086"/>
            <a:ext cx="3611693" cy="3131366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971E888-FF7D-42C6-9D32-D174668B941E}"/>
              </a:ext>
            </a:extLst>
          </p:cNvPr>
          <p:cNvSpPr txBox="1"/>
          <p:nvPr/>
        </p:nvSpPr>
        <p:spPr>
          <a:xfrm>
            <a:off x="8407401" y="2779711"/>
            <a:ext cx="711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1" dirty="0">
                <a:highlight>
                  <a:srgbClr val="FFFF00"/>
                </a:highlight>
                <a:latin typeface="Congenial SemiBold" panose="020B0604020202020204" pitchFamily="2" charset="0"/>
              </a:rPr>
              <a:t>PA40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114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BC671-3956-4B2C-8E49-950BC26C5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 dirty="0">
                <a:latin typeface="Segoe UI Black" panose="020B0A02040204020203" pitchFamily="34" charset="0"/>
                <a:ea typeface="Segoe UI Black" panose="020B0A02040204020203" pitchFamily="34" charset="0"/>
              </a:rPr>
              <a:t>Processing an Employee Separation in SAP</a:t>
            </a:r>
            <a:endParaRPr lang="en-US" sz="3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9D8AE-CFDE-4C86-9C8A-D5DB7D9E7FC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Transaction Code PA40 will open the Personnel Actions Window.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Enter the following information:</a:t>
            </a:r>
          </a:p>
          <a:p>
            <a:pPr>
              <a:lnSpc>
                <a:spcPct val="250000"/>
              </a:lnSpc>
            </a:pPr>
            <a:r>
              <a:rPr lang="en-US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Personnel No. (EIN)</a:t>
            </a:r>
          </a:p>
          <a:p>
            <a:pPr>
              <a:lnSpc>
                <a:spcPct val="250000"/>
              </a:lnSpc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Last Day of Work</a:t>
            </a:r>
          </a:p>
          <a:p>
            <a:pPr>
              <a:lnSpc>
                <a:spcPct val="250000"/>
              </a:lnSpc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Select Separation</a:t>
            </a:r>
          </a:p>
          <a:p>
            <a:pPr>
              <a:lnSpc>
                <a:spcPct val="250000"/>
              </a:lnSpc>
            </a:pPr>
            <a:r>
              <a:rPr lang="en-US" sz="2800" b="1" dirty="0">
                <a:latin typeface="Century Gothic" panose="020B0502020202020204" pitchFamily="34" charset="0"/>
              </a:rPr>
              <a:t>Click Execute</a:t>
            </a:r>
          </a:p>
          <a:p>
            <a:pPr marL="514350" indent="-514350">
              <a:buAutoNum type="arabicPeriod"/>
            </a:pPr>
            <a:endParaRPr lang="en-US" sz="28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CF3956-A225-4BE5-AB49-092C68BD9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E8B8-79EE-40D4-97C1-DFDCA66A74C6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BA4EB9-53A3-4BC6-A047-0DEFA8A02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414" y="1392358"/>
            <a:ext cx="5181600" cy="44616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EA5B55-24A3-46CE-943E-59743958D9AD}"/>
              </a:ext>
            </a:extLst>
          </p:cNvPr>
          <p:cNvSpPr txBox="1"/>
          <p:nvPr/>
        </p:nvSpPr>
        <p:spPr>
          <a:xfrm>
            <a:off x="8457229" y="2525487"/>
            <a:ext cx="5967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  <a:latin typeface="Congenial Black" panose="020B0604020202020204" pitchFamily="2" charset="0"/>
              </a:rPr>
              <a:t>98765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553024-EF95-4B71-A3CA-3449F168FC42}"/>
              </a:ext>
            </a:extLst>
          </p:cNvPr>
          <p:cNvSpPr txBox="1"/>
          <p:nvPr/>
        </p:nvSpPr>
        <p:spPr>
          <a:xfrm>
            <a:off x="8397957" y="2648597"/>
            <a:ext cx="71526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accent5">
                    <a:lumMod val="75000"/>
                  </a:schemeClr>
                </a:solidFill>
                <a:latin typeface="Congenial SemiBold" panose="02000503040000020004" pitchFamily="2" charset="0"/>
              </a:rPr>
              <a:t>09012022</a:t>
            </a:r>
            <a:endParaRPr lang="en-US" sz="1000" dirty="0">
              <a:solidFill>
                <a:schemeClr val="accent5">
                  <a:lumMod val="75000"/>
                </a:schemeClr>
              </a:solidFill>
              <a:latin typeface="Congenial SemiBold" panose="02000503040000020004" pitchFamily="2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10CB7901-77C5-4BDB-AFA9-74B7D1544670}"/>
              </a:ext>
            </a:extLst>
          </p:cNvPr>
          <p:cNvSpPr/>
          <p:nvPr/>
        </p:nvSpPr>
        <p:spPr>
          <a:xfrm rot="10800000">
            <a:off x="8397957" y="4619654"/>
            <a:ext cx="1608528" cy="156755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6A58123F-8CE3-4502-8270-0136810A59BA}"/>
              </a:ext>
            </a:extLst>
          </p:cNvPr>
          <p:cNvSpPr/>
          <p:nvPr/>
        </p:nvSpPr>
        <p:spPr>
          <a:xfrm rot="10800000">
            <a:off x="6656821" y="2073892"/>
            <a:ext cx="2098766" cy="182881"/>
          </a:xfrm>
          <a:prstGeom prst="rightArrow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23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5A85F-59E2-4A50-913D-EE018365C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 dirty="0">
                <a:latin typeface="Segoe UI Black" panose="020B0A02040204020203" pitchFamily="34" charset="0"/>
                <a:ea typeface="Segoe UI Black" panose="020B0A02040204020203" pitchFamily="34" charset="0"/>
              </a:rPr>
              <a:t>Processing an Employee Separation in SAP</a:t>
            </a:r>
            <a:endParaRPr lang="en-US" sz="3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F3E2B-07D9-424A-A758-EC9E983EDF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579533" cy="4028420"/>
          </a:xfrm>
        </p:spPr>
        <p:txBody>
          <a:bodyPr/>
          <a:lstStyle/>
          <a:p>
            <a:r>
              <a:rPr lang="en-US" dirty="0"/>
              <a:t>Confirm the </a:t>
            </a:r>
            <a:r>
              <a:rPr lang="en-US" b="1" i="1" dirty="0">
                <a:solidFill>
                  <a:srgbClr val="3ABA99"/>
                </a:solidFill>
              </a:rPr>
              <a:t>Start Date </a:t>
            </a:r>
            <a:r>
              <a:rPr lang="en-US" dirty="0"/>
              <a:t>is the date after the Last Day Worked</a:t>
            </a:r>
          </a:p>
          <a:p>
            <a:pPr marL="0" indent="0">
              <a:buNone/>
            </a:pPr>
            <a:r>
              <a:rPr lang="en-US" sz="2400" dirty="0"/>
              <a:t>     - this is the First Day of Separation</a:t>
            </a:r>
          </a:p>
          <a:p>
            <a:r>
              <a:rPr lang="en-US" sz="2400" dirty="0"/>
              <a:t>Select the </a:t>
            </a:r>
            <a:r>
              <a:rPr lang="en-US" sz="2400" b="1" i="1" dirty="0">
                <a:solidFill>
                  <a:srgbClr val="00B0F0"/>
                </a:solidFill>
              </a:rPr>
              <a:t>Reason for Action</a:t>
            </a:r>
          </a:p>
          <a:p>
            <a:pPr lvl="1"/>
            <a:r>
              <a:rPr lang="en-US" dirty="0"/>
              <a:t>Resignation?</a:t>
            </a:r>
          </a:p>
          <a:p>
            <a:pPr lvl="2"/>
            <a:r>
              <a:rPr lang="en-US" dirty="0"/>
              <a:t>With note?</a:t>
            </a:r>
          </a:p>
          <a:p>
            <a:pPr lvl="2"/>
            <a:r>
              <a:rPr lang="en-US" dirty="0"/>
              <a:t>Without a note?</a:t>
            </a:r>
          </a:p>
          <a:p>
            <a:pPr lvl="1"/>
            <a:r>
              <a:rPr lang="en-US" dirty="0"/>
              <a:t>Termination?</a:t>
            </a:r>
          </a:p>
          <a:p>
            <a:pPr lvl="1"/>
            <a:r>
              <a:rPr lang="en-US" dirty="0"/>
              <a:t>Temp/Exempt Expired?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6B18AF-A303-499C-AB31-F2681A2BD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E8B8-79EE-40D4-97C1-DFDCA66A74C6}" type="slidenum">
              <a:rPr lang="en-US" smtClean="0"/>
              <a:t>6</a:t>
            </a:fld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A7981D3-0846-4F20-9370-16C2C8FCC52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55657" y="1439333"/>
            <a:ext cx="4618771" cy="441536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625D80F-C487-41B0-8434-52552EDC8389}"/>
              </a:ext>
            </a:extLst>
          </p:cNvPr>
          <p:cNvSpPr/>
          <p:nvPr/>
        </p:nvSpPr>
        <p:spPr>
          <a:xfrm>
            <a:off x="7366000" y="2540000"/>
            <a:ext cx="665695" cy="143933"/>
          </a:xfrm>
          <a:prstGeom prst="roundRect">
            <a:avLst/>
          </a:prstGeom>
          <a:noFill/>
          <a:ln w="28575">
            <a:solidFill>
              <a:srgbClr val="3ABA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FC9B5C7-4B6D-4CDC-AC91-EC0373E5FABE}"/>
              </a:ext>
            </a:extLst>
          </p:cNvPr>
          <p:cNvSpPr/>
          <p:nvPr/>
        </p:nvSpPr>
        <p:spPr>
          <a:xfrm>
            <a:off x="6773333" y="3107267"/>
            <a:ext cx="1371600" cy="143933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6C0660-E288-4429-8786-5BD8B2E506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6828" y="1544908"/>
            <a:ext cx="2295851" cy="4204216"/>
          </a:xfrm>
          <a:prstGeom prst="rect">
            <a:avLst/>
          </a:prstGeom>
          <a:ln w="28575">
            <a:solidFill>
              <a:srgbClr val="00B0F0"/>
            </a:solidFill>
            <a:prstDash val="sysDot"/>
          </a:ln>
        </p:spPr>
      </p:pic>
    </p:spTree>
    <p:extLst>
      <p:ext uri="{BB962C8B-B14F-4D97-AF65-F5344CB8AC3E}">
        <p14:creationId xmlns:p14="http://schemas.microsoft.com/office/powerpoint/2010/main" val="325598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9E9B6-8BCA-4A09-A992-8182EDE77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 dirty="0">
                <a:latin typeface="Segoe UI Black" panose="020B0A02040204020203" pitchFamily="34" charset="0"/>
                <a:ea typeface="Segoe UI Black" panose="020B0A02040204020203" pitchFamily="34" charset="0"/>
              </a:rPr>
              <a:t>Processing an Employee Separation in SAP</a:t>
            </a:r>
            <a:endParaRPr lang="en-US" sz="3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9D7A7-DCD0-43F4-8455-17D41873C4B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Once you’ve entered the </a:t>
            </a:r>
            <a:r>
              <a:rPr lang="en-US" b="1" i="1" dirty="0">
                <a:solidFill>
                  <a:srgbClr val="00B0F0"/>
                </a:solidFill>
              </a:rPr>
              <a:t>Reason for Action </a:t>
            </a:r>
            <a:r>
              <a:rPr lang="en-US" dirty="0"/>
              <a:t>executed the selection, the record will be updated.</a:t>
            </a:r>
          </a:p>
          <a:p>
            <a:r>
              <a:rPr lang="en-US" dirty="0"/>
              <a:t>SAP is going to ask you to confirm that you are </a:t>
            </a:r>
            <a:r>
              <a:rPr lang="en-US" b="1" i="1" dirty="0">
                <a:solidFill>
                  <a:srgbClr val="00B050"/>
                </a:solidFill>
              </a:rPr>
              <a:t>creating a vacancy</a:t>
            </a:r>
            <a:r>
              <a:rPr lang="en-US" dirty="0"/>
              <a:t>.</a:t>
            </a:r>
          </a:p>
          <a:p>
            <a:r>
              <a:rPr lang="en-US" dirty="0"/>
              <a:t>The </a:t>
            </a:r>
            <a:r>
              <a:rPr lang="en-US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date the vacancy begins </a:t>
            </a:r>
            <a:r>
              <a:rPr lang="en-US" dirty="0"/>
              <a:t>should match the </a:t>
            </a:r>
            <a:r>
              <a:rPr lang="en-US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date the separation begins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D2E0623-AE95-4CA7-A1AC-591CE431283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2" y="1535460"/>
            <a:ext cx="4610119" cy="4337636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E1B670-43B8-4C5A-9ED4-9371C5AA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E8B8-79EE-40D4-97C1-DFDCA66A74C6}" type="slidenum">
              <a:rPr lang="en-US" smtClean="0"/>
              <a:t>7</a:t>
            </a:fld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4B9DACA-81F5-4094-A920-ABF3BC2F9B36}"/>
              </a:ext>
            </a:extLst>
          </p:cNvPr>
          <p:cNvSpPr/>
          <p:nvPr/>
        </p:nvSpPr>
        <p:spPr>
          <a:xfrm>
            <a:off x="6172202" y="2861023"/>
            <a:ext cx="2904066" cy="482600"/>
          </a:xfrm>
          <a:prstGeom prst="ellipse">
            <a:avLst/>
          </a:prstGeom>
          <a:noFill/>
          <a:ln w="3810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BCCEE63-553F-4196-BC67-B355FD80B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3656" y="3214064"/>
            <a:ext cx="4171691" cy="2651614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1C1F335-68CF-4FB0-B587-BF048C560936}"/>
              </a:ext>
            </a:extLst>
          </p:cNvPr>
          <p:cNvSpPr/>
          <p:nvPr/>
        </p:nvSpPr>
        <p:spPr>
          <a:xfrm>
            <a:off x="9431867" y="3912648"/>
            <a:ext cx="914400" cy="211667"/>
          </a:xfrm>
          <a:prstGeom prst="round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C0AB8CE-A48F-4F37-B786-8D193AD37411}"/>
              </a:ext>
            </a:extLst>
          </p:cNvPr>
          <p:cNvSpPr/>
          <p:nvPr/>
        </p:nvSpPr>
        <p:spPr>
          <a:xfrm>
            <a:off x="6858000" y="2514600"/>
            <a:ext cx="605656" cy="186267"/>
          </a:xfrm>
          <a:prstGeom prst="round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3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E3F86-AB62-47C7-916F-5EDDA2363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 dirty="0">
                <a:latin typeface="Segoe UI Black" panose="020B0A02040204020203" pitchFamily="34" charset="0"/>
                <a:ea typeface="Segoe UI Black" panose="020B0A02040204020203" pitchFamily="34" charset="0"/>
              </a:rPr>
              <a:t>Processing an Employee Separation in SAP</a:t>
            </a:r>
            <a:endParaRPr lang="en-US" sz="3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B27AA-67FE-4DC1-AE4C-DB063D05E9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35529"/>
            <a:ext cx="5181600" cy="4028420"/>
          </a:xfrm>
        </p:spPr>
        <p:txBody>
          <a:bodyPr/>
          <a:lstStyle/>
          <a:p>
            <a:r>
              <a:rPr lang="en-US" dirty="0"/>
              <a:t>The employee record has now been updated.</a:t>
            </a:r>
          </a:p>
          <a:p>
            <a:r>
              <a:rPr lang="en-US" dirty="0"/>
              <a:t>Be sure to confirm the position number is now </a:t>
            </a:r>
            <a:r>
              <a:rPr lang="en-US" b="1" i="1" dirty="0">
                <a:solidFill>
                  <a:srgbClr val="00FF00"/>
                </a:solidFill>
              </a:rPr>
              <a:t>999999999</a:t>
            </a:r>
            <a:r>
              <a:rPr lang="en-US" dirty="0"/>
              <a:t>.</a:t>
            </a:r>
          </a:p>
          <a:p>
            <a:r>
              <a:rPr lang="en-US" dirty="0"/>
              <a:t>Save your entries.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E1A1004-4330-4794-B66C-582F726A802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77001" y="1423959"/>
            <a:ext cx="4649036" cy="4430086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E7520E-1DE7-4F8B-85EC-997AAF921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E8B8-79EE-40D4-97C1-DFDCA66A74C6}" type="slidenum">
              <a:rPr lang="en-US" smtClean="0"/>
              <a:t>8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1EFAAE8-353A-4D4A-A243-ED415D9D3D76}"/>
              </a:ext>
            </a:extLst>
          </p:cNvPr>
          <p:cNvSpPr/>
          <p:nvPr/>
        </p:nvSpPr>
        <p:spPr>
          <a:xfrm>
            <a:off x="7196667" y="4275667"/>
            <a:ext cx="440266" cy="169333"/>
          </a:xfrm>
          <a:prstGeom prst="roundRect">
            <a:avLst/>
          </a:prstGeom>
          <a:noFill/>
          <a:ln w="2857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294680E6-D413-4DD0-BE9B-59920E342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799" y="3877646"/>
            <a:ext cx="868617" cy="868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898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ut Wait Theres More Png - But Wait There's More Transparent PNG Image |  Transparent PNG Free Download on SeekPNG">
            <a:extLst>
              <a:ext uri="{FF2B5EF4-FFF2-40B4-BE49-F238E27FC236}">
                <a16:creationId xmlns:a16="http://schemas.microsoft.com/office/drawing/2014/main" id="{0F32FF36-31AA-4E2C-8D48-4484B334892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5365">
            <a:off x="189683" y="1462829"/>
            <a:ext cx="3461618" cy="170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7614FB-F15C-4828-B9F3-D706D424F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 dirty="0">
                <a:latin typeface="Segoe UI Black" panose="020B0A02040204020203" pitchFamily="34" charset="0"/>
                <a:ea typeface="Segoe UI Black" panose="020B0A02040204020203" pitchFamily="34" charset="0"/>
              </a:rPr>
              <a:t>Processing an Employee Separation in SAP</a:t>
            </a:r>
            <a:endParaRPr lang="en-US" sz="3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89301E-C634-4096-944D-D62CD90914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7333" y="3502025"/>
            <a:ext cx="5181600" cy="4028420"/>
          </a:xfrm>
        </p:spPr>
        <p:txBody>
          <a:bodyPr/>
          <a:lstStyle/>
          <a:p>
            <a:r>
              <a:rPr lang="en-US" dirty="0"/>
              <a:t>County employees have travel privileges which must be delimited.</a:t>
            </a:r>
          </a:p>
          <a:p>
            <a:r>
              <a:rPr lang="en-US" dirty="0"/>
              <a:t>Highlight the row and click </a:t>
            </a:r>
            <a:r>
              <a:rPr lang="en-US" b="1" i="1" dirty="0">
                <a:solidFill>
                  <a:srgbClr val="CC6600"/>
                </a:solidFill>
              </a:rPr>
              <a:t>Delimit</a:t>
            </a:r>
            <a:r>
              <a:rPr lang="en-US" dirty="0"/>
              <a:t>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5364DD-7E5C-4137-A299-EEB6E7414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E8B8-79EE-40D4-97C1-DFDCA66A74C6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D47CAB-6374-4759-A823-EA8A64224A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3802" y="1418923"/>
            <a:ext cx="4502797" cy="430299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06326E2-1479-430D-A9E8-EB80A97B9583}"/>
              </a:ext>
            </a:extLst>
          </p:cNvPr>
          <p:cNvSpPr/>
          <p:nvPr/>
        </p:nvSpPr>
        <p:spPr>
          <a:xfrm>
            <a:off x="6790267" y="1690688"/>
            <a:ext cx="457200" cy="146579"/>
          </a:xfrm>
          <a:prstGeom prst="roundRect">
            <a:avLst/>
          </a:prstGeom>
          <a:noFill/>
          <a:ln w="28575"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FE021607-C41F-4051-A489-DF305F9D7F13}"/>
              </a:ext>
            </a:extLst>
          </p:cNvPr>
          <p:cNvSpPr/>
          <p:nvPr/>
        </p:nvSpPr>
        <p:spPr>
          <a:xfrm>
            <a:off x="4724401" y="2649584"/>
            <a:ext cx="1549402" cy="16135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PROJECT_OPEN" val="0"/>
  <p:tag name="ARTICULATE_SLIDE_COUNT" val="5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HRM PowerPoint Template">
      <a:dk1>
        <a:srgbClr val="000000"/>
      </a:dk1>
      <a:lt1>
        <a:sysClr val="window" lastClr="FFFFFF"/>
      </a:lt1>
      <a:dk2>
        <a:srgbClr val="44546A"/>
      </a:dk2>
      <a:lt2>
        <a:srgbClr val="E7E6E6"/>
      </a:lt2>
      <a:accent1>
        <a:srgbClr val="133B63"/>
      </a:accent1>
      <a:accent2>
        <a:srgbClr val="EDB523"/>
      </a:accent2>
      <a:accent3>
        <a:srgbClr val="959595"/>
      </a:accent3>
      <a:accent4>
        <a:srgbClr val="753392"/>
      </a:accent4>
      <a:accent5>
        <a:srgbClr val="5C90CA"/>
      </a:accent5>
      <a:accent6>
        <a:srgbClr val="60943C"/>
      </a:accent6>
      <a:hlink>
        <a:srgbClr val="0563C1"/>
      </a:hlink>
      <a:folHlink>
        <a:srgbClr val="954F72"/>
      </a:folHlink>
    </a:clrScheme>
    <a:fontScheme name="OHRM PowerPoint Template">
      <a:majorFont>
        <a:latin typeface="Segoe UI Black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C3390C2-172A-45BF-B39C-9F1CC58918C1}" vid="{280B398C-DBE5-4324-B41C-E26CB7A06F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462ED9B1B3F94A988A63B5E26C8ADF" ma:contentTypeVersion="2" ma:contentTypeDescription="Create a new document." ma:contentTypeScope="" ma:versionID="74cbd50f860663cf99300523958befc4">
  <xsd:schema xmlns:xsd="http://www.w3.org/2001/XMLSchema" xmlns:xs="http://www.w3.org/2001/XMLSchema" xmlns:p="http://schemas.microsoft.com/office/2006/metadata/properties" xmlns:ns2="dc3226d0-a6c9-4a18-b207-dbd662eb3776" targetNamespace="http://schemas.microsoft.com/office/2006/metadata/properties" ma:root="true" ma:fieldsID="f16dd17745156fd0514a88a484ee9999" ns2:_="">
    <xsd:import namespace="dc3226d0-a6c9-4a18-b207-dbd662eb377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3226d0-a6c9-4a18-b207-dbd662eb37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8995ADD-2A00-4844-B000-451576204133}">
  <ds:schemaRefs>
    <ds:schemaRef ds:uri="dc3226d0-a6c9-4a18-b207-dbd662eb377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7E22E2E-1413-4C43-9C80-6A71B5A0AA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6A8DC7-1633-4B75-A764-7B5FBBC5AE0C}">
  <ds:schemaRefs>
    <ds:schemaRef ds:uri="268fbdd1-1ba3-4ce9-af90-6a2dded71050"/>
    <ds:schemaRef ds:uri="37dc5566-0b5e-4721-97c2-2c02c02e6b6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1563</TotalTime>
  <Words>774</Words>
  <Application>Microsoft Office PowerPoint</Application>
  <PresentationFormat>Widescreen</PresentationFormat>
  <Paragraphs>95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Arial Narrow</vt:lpstr>
      <vt:lpstr>Calibri</vt:lpstr>
      <vt:lpstr>Century Gothic</vt:lpstr>
      <vt:lpstr>Congenial Black</vt:lpstr>
      <vt:lpstr>Congenial SemiBold</vt:lpstr>
      <vt:lpstr>Roboto</vt:lpstr>
      <vt:lpstr>Segoe UI</vt:lpstr>
      <vt:lpstr>Segoe UI Black</vt:lpstr>
      <vt:lpstr>Times New Roman</vt:lpstr>
      <vt:lpstr>Office Theme</vt:lpstr>
      <vt:lpstr>Processing Employee Separations</vt:lpstr>
      <vt:lpstr>Processing Employee Separations in SAP</vt:lpstr>
      <vt:lpstr>What is a Separation?</vt:lpstr>
      <vt:lpstr>What do you need to Process an Employee Separation?</vt:lpstr>
      <vt:lpstr>Processing an Employee Separation in SAP</vt:lpstr>
      <vt:lpstr>Processing an Employee Separation in SAP</vt:lpstr>
      <vt:lpstr>Processing an Employee Separation in SAP</vt:lpstr>
      <vt:lpstr>Processing an Employee Separation in SAP</vt:lpstr>
      <vt:lpstr>Processing an Employee Separation in SAP</vt:lpstr>
      <vt:lpstr>Processing an Employee Separation in SAP</vt:lpstr>
      <vt:lpstr>What are we looking for in your Separation Requests?</vt:lpstr>
      <vt:lpstr>Employee Separation Has Been Processed</vt:lpstr>
      <vt:lpstr>Things to Keep in Mind when an Employee Separates from County Employment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 Community Meeting</dc:title>
  <dc:creator>McCray, Alex H.</dc:creator>
  <cp:lastModifiedBy>McCray, Alex H.</cp:lastModifiedBy>
  <cp:revision>108</cp:revision>
  <cp:lastPrinted>2022-01-25T15:01:01Z</cp:lastPrinted>
  <dcterms:created xsi:type="dcterms:W3CDTF">2020-11-17T13:49:01Z</dcterms:created>
  <dcterms:modified xsi:type="dcterms:W3CDTF">2023-09-05T19:59:26Z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0032A1D6-8264-45C4-A9CC-B0F32C558158</vt:lpwstr>
  </property>
  <property fmtid="{D5CDD505-2E9C-101B-9397-08002B2CF9AE}" pid="3" name="ArticulatePath">
    <vt:lpwstr>https://princegeorgescountymd-my.sharepoint.com/personal/kcalvo_co_pg_md_us/Documents/1 Executive Assistant/Routine Meetings/HR Community Meeting/2022/HR Community Meeting 01.27.2022</vt:lpwstr>
  </property>
  <property fmtid="{D5CDD505-2E9C-101B-9397-08002B2CF9AE}" pid="4" name="ContentTypeId">
    <vt:lpwstr>0x01010086462ED9B1B3F94A988A63B5E26C8ADF</vt:lpwstr>
  </property>
</Properties>
</file>