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80" r:id="rId2"/>
    <p:sldId id="272" r:id="rId3"/>
    <p:sldId id="281" r:id="rId4"/>
    <p:sldId id="282" r:id="rId5"/>
    <p:sldId id="283" r:id="rId6"/>
    <p:sldId id="284" r:id="rId7"/>
    <p:sldId id="285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305" r:id="rId27"/>
    <p:sldId id="306" r:id="rId28"/>
    <p:sldId id="307" r:id="rId29"/>
    <p:sldId id="308" r:id="rId30"/>
    <p:sldId id="309" r:id="rId31"/>
    <p:sldId id="310" r:id="rId32"/>
    <p:sldId id="311" r:id="rId33"/>
    <p:sldId id="312" r:id="rId34"/>
    <p:sldId id="313" r:id="rId35"/>
    <p:sldId id="316" r:id="rId36"/>
    <p:sldId id="315" r:id="rId37"/>
    <p:sldId id="314" r:id="rId38"/>
    <p:sldId id="317" r:id="rId39"/>
    <p:sldId id="286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A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BD8AB3-522F-4602-93B5-5E0A50D90F02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78B4CF-863E-457B-925C-C20951FBA4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993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1701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87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611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526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3342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8655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5938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4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7010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086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4687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82408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885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41502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2876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46113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4870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0749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0847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1933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0946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1106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1639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22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61133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23360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0059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03280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426760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32539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77845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57199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29440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88787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77626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90574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81B94-51FB-4FB8-8962-43A95088D3D3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441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10750-06DB-4FC4-A2B8-430E7ED0863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54A0-4B0B-4857-BF8A-1BCCA4C309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688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10750-06DB-4FC4-A2B8-430E7ED0863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54A0-4B0B-4857-BF8A-1BCCA4C309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357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10750-06DB-4FC4-A2B8-430E7ED0863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54A0-4B0B-4857-BF8A-1BCCA4C309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655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10750-06DB-4FC4-A2B8-430E7ED0863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54A0-4B0B-4857-BF8A-1BCCA4C309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726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10750-06DB-4FC4-A2B8-430E7ED0863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54A0-4B0B-4857-BF8A-1BCCA4C309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957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10750-06DB-4FC4-A2B8-430E7ED0863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54A0-4B0B-4857-BF8A-1BCCA4C309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875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10750-06DB-4FC4-A2B8-430E7ED0863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54A0-4B0B-4857-BF8A-1BCCA4C309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459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10750-06DB-4FC4-A2B8-430E7ED0863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54A0-4B0B-4857-BF8A-1BCCA4C309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503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10750-06DB-4FC4-A2B8-430E7ED0863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54A0-4B0B-4857-BF8A-1BCCA4C309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4303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10750-06DB-4FC4-A2B8-430E7ED0863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54A0-4B0B-4857-BF8A-1BCCA4C309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3518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10750-06DB-4FC4-A2B8-430E7ED0863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54A0-4B0B-4857-BF8A-1BCCA4C309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870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10750-06DB-4FC4-A2B8-430E7ED0863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A54A0-4B0B-4857-BF8A-1BCCA4C3097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386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iversity.mypgc.us/" TargetMode="External"/><Relationship Id="rId5" Type="http://schemas.openxmlformats.org/officeDocument/2006/relationships/hyperlink" Target="https://emaryland.buyspeed.com/bso" TargetMode="External"/><Relationship Id="rId4" Type="http://schemas.openxmlformats.org/officeDocument/2006/relationships/hyperlink" Target="http://procurement.mypgc.us/" TargetMode="Externa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8744" y="2514600"/>
            <a:ext cx="7772400" cy="2590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2000" b="1" dirty="0">
                <a:solidFill>
                  <a:schemeClr val="tx2"/>
                </a:solidFill>
                <a:latin typeface="Baskerville Old Face" panose="02020602080505020303" pitchFamily="18" charset="0"/>
              </a:rPr>
              <a:t>HOW TO RESPOND TO A </a:t>
            </a:r>
            <a:br>
              <a:rPr lang="en-US" altLang="en-US" sz="2000" b="1" dirty="0">
                <a:solidFill>
                  <a:schemeClr val="tx2"/>
                </a:solidFill>
                <a:latin typeface="Baskerville Old Face" panose="02020602080505020303" pitchFamily="18" charset="0"/>
              </a:rPr>
            </a:br>
            <a:r>
              <a:rPr lang="en-US" altLang="en-US" sz="2000" b="1" dirty="0">
                <a:solidFill>
                  <a:schemeClr val="tx2"/>
                </a:solidFill>
                <a:latin typeface="Baskerville Old Face" panose="02020602080505020303" pitchFamily="18" charset="0"/>
              </a:rPr>
              <a:t>PRINCE GEORGE’S COUNTY </a:t>
            </a:r>
            <a:br>
              <a:rPr lang="en-US" altLang="en-US" sz="2000" b="1" dirty="0">
                <a:solidFill>
                  <a:schemeClr val="tx2"/>
                </a:solidFill>
                <a:latin typeface="Baskerville Old Face" panose="02020602080505020303" pitchFamily="18" charset="0"/>
              </a:rPr>
            </a:br>
            <a:r>
              <a:rPr lang="en-US" altLang="en-US" sz="2000" b="1" dirty="0">
                <a:solidFill>
                  <a:schemeClr val="tx2"/>
                </a:solidFill>
                <a:latin typeface="Baskerville Old Face" panose="02020602080505020303" pitchFamily="18" charset="0"/>
              </a:rPr>
              <a:t>REQUEST FOR PROPOSAL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334000"/>
            <a:ext cx="6400800" cy="1028701"/>
          </a:xfrm>
        </p:spPr>
        <p:txBody>
          <a:bodyPr>
            <a:normAutofit/>
          </a:bodyPr>
          <a:lstStyle/>
          <a:p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Presenter: Marion Brown Flamer</a:t>
            </a:r>
          </a:p>
          <a:p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Shawn Brooks</a:t>
            </a:r>
          </a:p>
          <a:p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Office of Central Services</a:t>
            </a:r>
          </a:p>
          <a:p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Contract Administration and Procurement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0" y="-6927"/>
            <a:ext cx="9144000" cy="3505201"/>
            <a:chOff x="0" y="-21337"/>
            <a:chExt cx="9144000" cy="3505201"/>
          </a:xfrm>
        </p:grpSpPr>
        <p:sp>
          <p:nvSpPr>
            <p:cNvPr id="4" name="Right Triangle 3"/>
            <p:cNvSpPr/>
            <p:nvPr/>
          </p:nvSpPr>
          <p:spPr>
            <a:xfrm rot="10800000">
              <a:off x="3200400" y="-21336"/>
              <a:ext cx="5943600" cy="3505200"/>
            </a:xfrm>
            <a:prstGeom prst="rtTriangle">
              <a:avLst/>
            </a:prstGeom>
            <a:solidFill>
              <a:srgbClr val="E2A700">
                <a:alpha val="85000"/>
              </a:srgb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" name="Right Triangle 4"/>
            <p:cNvSpPr/>
            <p:nvPr/>
          </p:nvSpPr>
          <p:spPr>
            <a:xfrm rot="10800000" flipH="1">
              <a:off x="0" y="-21337"/>
              <a:ext cx="5943600" cy="3505200"/>
            </a:xfrm>
            <a:prstGeom prst="rtTriangle">
              <a:avLst/>
            </a:prstGeom>
            <a:solidFill>
              <a:srgbClr val="002060">
                <a:alpha val="83000"/>
              </a:srgb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2760" y="103632"/>
              <a:ext cx="2944368" cy="2009223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0" y="6477000"/>
            <a:ext cx="9144000" cy="381000"/>
            <a:chOff x="0" y="6477000"/>
            <a:chExt cx="9144000" cy="381000"/>
          </a:xfrm>
        </p:grpSpPr>
        <p:sp>
          <p:nvSpPr>
            <p:cNvPr id="6" name="Rectangle 5"/>
            <p:cNvSpPr/>
            <p:nvPr/>
          </p:nvSpPr>
          <p:spPr>
            <a:xfrm>
              <a:off x="0" y="6477000"/>
              <a:ext cx="9144000" cy="381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251060" y="6513611"/>
              <a:ext cx="1956113" cy="30777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400" dirty="0">
                  <a:ln w="10160">
                    <a:solidFill>
                      <a:srgbClr val="E2A700"/>
                    </a:solidFill>
                    <a:prstDash val="solid"/>
                  </a:ln>
                  <a:solidFill>
                    <a:srgbClr val="E2A700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s</a:t>
              </a:r>
              <a:r>
                <a:rPr lang="en-US" sz="1400" b="0" cap="none" spc="0" dirty="0">
                  <a:ln w="10160">
                    <a:solidFill>
                      <a:srgbClr val="E2A700"/>
                    </a:solidFill>
                    <a:prstDash val="solid"/>
                  </a:ln>
                  <a:solidFill>
                    <a:srgbClr val="E2A700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ervice</a:t>
              </a:r>
              <a:r>
                <a:rPr lang="en-US" sz="1400" b="0" cap="none" spc="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…it’s in our name</a:t>
              </a:r>
            </a:p>
          </p:txBody>
        </p:sp>
      </p:grpSp>
      <p:sp>
        <p:nvSpPr>
          <p:cNvPr id="11" name="Rectangle 10"/>
          <p:cNvSpPr/>
          <p:nvPr/>
        </p:nvSpPr>
        <p:spPr>
          <a:xfrm>
            <a:off x="7625668" y="115599"/>
            <a:ext cx="1479892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Jonathan R. Butler, Director</a:t>
            </a:r>
            <a:endParaRPr lang="en-US" sz="900" b="0" cap="none" spc="0" dirty="0">
              <a:ln w="10160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402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284" y="713885"/>
            <a:ext cx="8229600" cy="1143000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US" sz="6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Agenda</a:t>
            </a:r>
            <a:endParaRPr lang="en-US" sz="6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19565" y="208311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84684" y="1991473"/>
            <a:ext cx="7924800" cy="5105400"/>
          </a:xfrm>
        </p:spPr>
        <p:txBody>
          <a:bodyPr>
            <a:normAutofit fontScale="25000" lnSpcReduction="2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128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Welcome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128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Introduction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128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General Rules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128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Procurement Methods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128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Request for Proposal Essentials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128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Evaluation Process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128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Pitfall's to Avoid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128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Tips for Doing Business</a:t>
            </a:r>
            <a:endParaRPr lang="en-US" sz="12800" b="1" dirty="0">
              <a:solidFill>
                <a:srgbClr val="00206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93192" lvl="1" indent="0">
              <a:buNone/>
            </a:pPr>
            <a:endParaRPr lang="en-US" sz="7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1800" i="1" dirty="0">
              <a:solidFill>
                <a:srgbClr val="002060"/>
              </a:solidFill>
              <a:latin typeface="Cambria" pitchFamily="18" charset="0"/>
            </a:endParaRPr>
          </a:p>
          <a:p>
            <a:pPr marL="630936" lvl="2" indent="0">
              <a:buNone/>
            </a:pPr>
            <a:endParaRPr lang="en-US" sz="1600" i="1" dirty="0">
              <a:solidFill>
                <a:srgbClr val="002060"/>
              </a:solidFill>
              <a:latin typeface="Cambria" pitchFamily="18" charset="0"/>
            </a:endParaRPr>
          </a:p>
          <a:p>
            <a:pPr marL="630936" lvl="2" indent="0">
              <a:buNone/>
            </a:pPr>
            <a:endParaRPr lang="en-US" sz="1800" i="1" dirty="0">
              <a:solidFill>
                <a:srgbClr val="002060"/>
              </a:solidFill>
              <a:latin typeface="Cambria" pitchFamily="18" charset="0"/>
            </a:endParaRPr>
          </a:p>
          <a:p>
            <a:pPr marL="630936" lvl="2" indent="0">
              <a:buNone/>
            </a:pPr>
            <a:endParaRPr lang="en-US" sz="1600" i="1" dirty="0">
              <a:solidFill>
                <a:srgbClr val="002060"/>
              </a:solidFill>
              <a:latin typeface="Cambria" pitchFamily="18" charset="0"/>
            </a:endParaRPr>
          </a:p>
          <a:p>
            <a:pPr lvl="1"/>
            <a:endParaRPr lang="en-US" sz="1600" i="1" dirty="0">
              <a:solidFill>
                <a:srgbClr val="002060"/>
              </a:solidFill>
              <a:latin typeface="Cambria" pitchFamily="18" charset="0"/>
            </a:endParaRPr>
          </a:p>
          <a:p>
            <a:pPr marL="393192" lvl="1" indent="0">
              <a:buNone/>
            </a:pPr>
            <a:r>
              <a:rPr lang="en-US" sz="1800" i="1" dirty="0">
                <a:solidFill>
                  <a:srgbClr val="002060"/>
                </a:solidFill>
                <a:latin typeface="Cambria" pitchFamily="18" charset="0"/>
              </a:rPr>
              <a:t>		</a:t>
            </a:r>
          </a:p>
          <a:p>
            <a:pPr marL="393192" lvl="1" indent="0">
              <a:buNone/>
            </a:pPr>
            <a:endParaRPr lang="en-US" sz="1800" dirty="0">
              <a:solidFill>
                <a:srgbClr val="002060"/>
              </a:solidFill>
              <a:latin typeface="Cambria" pitchFamily="18" charset="0"/>
            </a:endParaRPr>
          </a:p>
          <a:p>
            <a:pPr marL="393192" lvl="1" indent="0">
              <a:buNone/>
            </a:pPr>
            <a:endParaRPr lang="en-US" sz="1800" dirty="0">
              <a:solidFill>
                <a:srgbClr val="002060"/>
              </a:solidFill>
              <a:latin typeface="Cambria" pitchFamily="18" charset="0"/>
            </a:endParaRPr>
          </a:p>
          <a:p>
            <a:pPr lvl="1"/>
            <a:endParaRPr lang="en-US" sz="1800" dirty="0">
              <a:solidFill>
                <a:srgbClr val="002060"/>
              </a:solidFill>
              <a:latin typeface="Cambria" pitchFamily="18" charset="0"/>
            </a:endParaRPr>
          </a:p>
          <a:p>
            <a:pPr marL="109728" indent="0">
              <a:buNone/>
            </a:pPr>
            <a:r>
              <a:rPr lang="en-US" sz="1800" b="1" dirty="0">
                <a:latin typeface="Cambria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92155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774" y="911974"/>
            <a:ext cx="8229600" cy="1143000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US" sz="6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“General Rules”</a:t>
            </a:r>
            <a:endParaRPr lang="en-US" sz="6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0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69230" y="1720273"/>
            <a:ext cx="7924800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Participation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 dumb question!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Cell phones on vibrate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We are Prince George’s County 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Break </a:t>
            </a:r>
            <a:endParaRPr lang="en-US" sz="3200" b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666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774" y="911974"/>
            <a:ext cx="8229600" cy="1143000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US" sz="6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Introductions</a:t>
            </a:r>
            <a:endParaRPr lang="en-US" sz="6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0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69230" y="1720273"/>
            <a:ext cx="7924800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Your Name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Your Company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Prince George’s County Certified Firm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E2A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Goal or expectation for today</a:t>
            </a:r>
          </a:p>
          <a:p>
            <a:pPr marL="393192" lvl="1" indent="0">
              <a:buNone/>
            </a:pPr>
            <a:endParaRPr lang="en-US" sz="3200" b="1" dirty="0">
              <a:solidFill>
                <a:srgbClr val="E2A7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93192" lvl="1" indent="0">
              <a:buNone/>
            </a:pPr>
            <a:endParaRPr lang="en-US" sz="3200" b="1" dirty="0">
              <a:solidFill>
                <a:srgbClr val="E2A7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954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774" y="911974"/>
            <a:ext cx="8229600" cy="1143000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US" sz="6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Procurement Principles</a:t>
            </a:r>
            <a:endParaRPr lang="en-US" sz="6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0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69229" y="1720273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Integrity, confidence in the fairness and accountability of the procurement process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Promote opportunities for County, small and minority business enterprises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Foster greater open competition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Meet the need of the agency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endParaRPr lang="en-US" sz="3200" b="1" dirty="0">
              <a:solidFill>
                <a:srgbClr val="E2A7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476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479" y="804472"/>
            <a:ext cx="9021416" cy="1143000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US" sz="6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Procurement Principles </a:t>
            </a:r>
            <a:r>
              <a:rPr lang="en-US" sz="4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(cont.)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0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69229" y="1720273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Promote positive relationships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Provide timely and impartial resolution of disputes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Provide “Best Value” for the taxpayers</a:t>
            </a:r>
          </a:p>
          <a:p>
            <a:pPr marL="736092" lvl="1" indent="-342900">
              <a:buFont typeface="Arial" panose="020B0604020202020204" pitchFamily="34" charset="0"/>
              <a:buChar char="•"/>
            </a:pPr>
            <a:endParaRPr lang="en-US" sz="3200" b="1" dirty="0">
              <a:solidFill>
                <a:srgbClr val="E2A7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736092" lvl="1" indent="-342900">
              <a:buFont typeface="Arial" panose="020B0604020202020204" pitchFamily="34" charset="0"/>
              <a:buChar char="•"/>
            </a:pPr>
            <a:endParaRPr lang="en-US" sz="3200" b="1" dirty="0">
              <a:solidFill>
                <a:srgbClr val="E2A7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104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479" y="804472"/>
            <a:ext cx="9021416" cy="1143000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US" sz="6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Procurement Methods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0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69229" y="1720273"/>
            <a:ext cx="8387917" cy="5105400"/>
          </a:xfrm>
        </p:spPr>
        <p:txBody>
          <a:bodyPr>
            <a:normAutofit fontScale="70000" lnSpcReduction="2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Invitation for Bid</a:t>
            </a:r>
          </a:p>
          <a:p>
            <a:pPr marL="873443" lvl="1" indent="-571500">
              <a:buFont typeface="Arial" panose="020B0604020202020204" pitchFamily="34" charset="0"/>
              <a:buChar char="•"/>
              <a:defRPr/>
            </a:pPr>
            <a:r>
              <a:rPr lang="en-US" altLang="en-US" sz="3600" dirty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Award is made to the lowest responsive, responsible Bidder </a:t>
            </a:r>
          </a:p>
          <a:p>
            <a:pPr marL="301943" lvl="1" indent="0">
              <a:buNone/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Multi-Step Invitation for Bid </a:t>
            </a:r>
          </a:p>
          <a:p>
            <a:pPr marL="873443" lvl="1" indent="-571500">
              <a:buFont typeface="Arial" panose="020B0604020202020204" pitchFamily="34" charset="0"/>
              <a:buChar char="•"/>
              <a:defRPr/>
            </a:pPr>
            <a:r>
              <a:rPr lang="en-US" altLang="en-US" sz="3600" dirty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Award is made to the lowest responsive, responsible Bidder whose technical response has met the minimum technical score</a:t>
            </a:r>
          </a:p>
          <a:p>
            <a:pPr>
              <a:lnSpc>
                <a:spcPct val="90000"/>
              </a:lnSpc>
              <a:defRPr/>
            </a:pPr>
            <a:endParaRPr lang="en-US" altLang="en-US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en-US" sz="3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Request for Proposal (“RFP”)</a:t>
            </a:r>
          </a:p>
          <a:p>
            <a:pPr marL="873443" lvl="1" indent="-57150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3600" dirty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When price is not only determining factor. Proposal Analysis Group (“PAG”) is appointed to evaluate proposals and recommend best value award to Purchasing Agent. </a:t>
            </a:r>
          </a:p>
        </p:txBody>
      </p:sp>
    </p:spTree>
    <p:extLst>
      <p:ext uri="{BB962C8B-B14F-4D97-AF65-F5344CB8AC3E}">
        <p14:creationId xmlns:p14="http://schemas.microsoft.com/office/powerpoint/2010/main" val="1411860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479" y="804472"/>
            <a:ext cx="9021416" cy="1143000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US" sz="6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Request for Proposal (RFP)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0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69229" y="1720273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Used when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Requirement is more loosely defined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Customer seeking the best solution to meet their requirements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Factors other than price are important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Negotiation is optional </a:t>
            </a:r>
            <a:endParaRPr lang="en-US" altLang="en-US" dirty="0">
              <a:solidFill>
                <a:srgbClr val="0070C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229" y="872603"/>
            <a:ext cx="9342380" cy="1143000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l"/>
            <a:r>
              <a:rPr lang="en-US" sz="6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Request for Proposal (RFP) </a:t>
            </a:r>
            <a:r>
              <a:rPr lang="en-US" sz="4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(Cont.)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0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69229" y="1720273"/>
            <a:ext cx="8387917" cy="5105400"/>
          </a:xfrm>
        </p:spPr>
        <p:txBody>
          <a:bodyPr>
            <a:normAutofit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Publicly advertised</a:t>
            </a: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Pre-Proposal conference</a:t>
            </a: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Specific closing time announced not public opening</a:t>
            </a: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Vendor response consist of </a:t>
            </a:r>
          </a:p>
          <a:p>
            <a:pPr lvl="1"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Technical proposal</a:t>
            </a:r>
          </a:p>
          <a:p>
            <a:pPr lvl="1"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Cost Proposal </a:t>
            </a:r>
          </a:p>
        </p:txBody>
      </p:sp>
    </p:spTree>
    <p:extLst>
      <p:ext uri="{BB962C8B-B14F-4D97-AF65-F5344CB8AC3E}">
        <p14:creationId xmlns:p14="http://schemas.microsoft.com/office/powerpoint/2010/main" val="30311723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229" y="872603"/>
            <a:ext cx="9342380" cy="1143000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l"/>
            <a:r>
              <a:rPr lang="en-US" sz="6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Request for Proposal (RFP) </a:t>
            </a:r>
            <a:r>
              <a:rPr lang="en-US" sz="4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(Cont.)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0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69229" y="1720273"/>
            <a:ext cx="8387917" cy="5105400"/>
          </a:xfrm>
        </p:spPr>
        <p:txBody>
          <a:bodyPr>
            <a:normAutofit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Proposal Analysis Group (PAG)</a:t>
            </a: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Evaluates Proposals</a:t>
            </a: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Ranks Offerors</a:t>
            </a: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Requests oral presentations or demo’s </a:t>
            </a: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Negotiates with top rated Offerors</a:t>
            </a: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Best and Final Offers</a:t>
            </a: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Recommends award</a:t>
            </a: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77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229" y="872603"/>
            <a:ext cx="9342380" cy="1143000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6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Where to Start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0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69229" y="1720273"/>
            <a:ext cx="8387917" cy="5105400"/>
          </a:xfrm>
        </p:spPr>
        <p:txBody>
          <a:bodyPr>
            <a:normAutofit fontScale="92500"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Read the entire solicitation once, then read it again and again!</a:t>
            </a: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Read all of the instructions and explanations to ensure that you understand the County’s requirements</a:t>
            </a: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 aware that information critical to your Proposal may be scattered among many sections of the RFP</a:t>
            </a: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130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7003" y="1116627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l"/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TO Propose or NOT TO Propose </a:t>
            </a:r>
            <a:endParaRPr lang="en-US" sz="54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25138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24574" y="1907281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Is the Project too big or too small?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Is the Project outside your experience and available resources (human and financial) ?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Is the timing right? Are you too busy?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5234709"/>
            <a:ext cx="1641763" cy="1641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2133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7003" y="1116627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Ask Questions </a:t>
            </a:r>
            <a:endParaRPr lang="en-US" sz="54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25138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24574" y="1907281"/>
            <a:ext cx="8387917" cy="5105400"/>
          </a:xfrm>
        </p:spPr>
        <p:txBody>
          <a:bodyPr>
            <a:normAutofit fontScale="92500" lnSpcReduction="2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Questions can be submitted in writing to the Procurement Officer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Attend the Pre-Proposal Conference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Some solicitations specify a date by which questions are due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 aware that the County’s response to all submitted questions are distributed through a written addendum to the solicitation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Verbal information is not binding.  Get it in writing. </a:t>
            </a:r>
          </a:p>
        </p:txBody>
      </p:sp>
    </p:spTree>
    <p:extLst>
      <p:ext uri="{BB962C8B-B14F-4D97-AF65-F5344CB8AC3E}">
        <p14:creationId xmlns:p14="http://schemas.microsoft.com/office/powerpoint/2010/main" val="40276624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7003" y="1116627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Scheduling</a:t>
            </a:r>
            <a:endParaRPr lang="en-US" sz="54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25138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24574" y="1907281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Make a schedule and stick to it!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Make sure you leave plenty of time for copying, binding and delivering the proposal ON TIME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Distribute the schedule to all members of your team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6656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2966" y="1357419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Mandatory vs. Desirable Criteria</a:t>
            </a:r>
            <a:b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</a:br>
            <a:endParaRPr lang="en-US" sz="54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24574" y="1907281"/>
            <a:ext cx="8387917" cy="5105400"/>
          </a:xfrm>
        </p:spPr>
        <p:txBody>
          <a:bodyPr>
            <a:normAutofit fontScale="92500"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Mandatory Criteria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Describes the features your proposal </a:t>
            </a:r>
            <a:r>
              <a:rPr lang="en-US" altLang="en-US" b="1" u="sng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must</a:t>
            </a: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have or elements it must contain, in order to receive further evaluation</a:t>
            </a:r>
          </a:p>
          <a:p>
            <a:pPr>
              <a:defRPr/>
            </a:pPr>
            <a:r>
              <a:rPr lang="en-US" altLang="en-US" sz="36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Desirable Criteria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Represents the features and/or functionality that  the County would </a:t>
            </a:r>
            <a:r>
              <a:rPr lang="en-US" altLang="en-US" b="1" u="sng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like to see </a:t>
            </a: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 your proposal .  Your score in this section indicates how far your proposal goes in providing what the County is seeking to procure </a:t>
            </a:r>
          </a:p>
          <a:p>
            <a:pPr lvl="1"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762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2966" y="1357419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Essentials </a:t>
            </a:r>
            <a:endParaRPr lang="en-US" sz="54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24574" y="1907281"/>
            <a:ext cx="8387917" cy="5105400"/>
          </a:xfrm>
        </p:spPr>
        <p:txBody>
          <a:bodyPr>
            <a:normAutofit fontScale="92500"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Proposal is professional 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Proposal is organized &amp; Tabbed per the technical Response criteria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Proposal demonstrate vendors understanding of the proposal requirements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Proposal provides evidence of sufficient resources (human &amp; financial)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Proposal contains a quality control process/program </a:t>
            </a:r>
          </a:p>
          <a:p>
            <a:pPr lvl="1"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4409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Essentials </a:t>
            </a:r>
            <a:r>
              <a:rPr lang="en-US" sz="4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(Cont.)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24574" y="1907281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Address transition plan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Training program included &amp; adequate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Backup plan for continuity of services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Address hiring policy retention strategy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Details to protect approach</a:t>
            </a:r>
          </a:p>
          <a:p>
            <a:pPr lvl="1"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3699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Essentials </a:t>
            </a:r>
            <a:r>
              <a:rPr lang="en-US" sz="4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(Cont.)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Experience meets  the requirements of the Proposal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Identify Inspection/maintenance program for equipment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Background check process/documentation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Provide complete/updated references information</a:t>
            </a:r>
          </a:p>
          <a:p>
            <a:pPr lvl="1"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8385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Evaluation of the Proposal 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 fontScale="92500"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Evaluation is conducted by a Proposal Analysis Group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Proposals are reviewed by Procurement to  ensure they meet the mandatory requirements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Proposals that meet the mandatory requirements are distributed to the Proposal Analysis Group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Proposals are scored based upon the evaluation criteria established in the RFP</a:t>
            </a:r>
          </a:p>
          <a:p>
            <a:pPr lvl="1"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1568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Evaluation Criteria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Experience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Licenses and qualifications of the firm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Qualifications of key employee and subcontractors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Capacity to perform the work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Quality Control and safety programs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Past performance based on references and past County performance </a:t>
            </a:r>
          </a:p>
          <a:p>
            <a:pPr lvl="1"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5591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Evaluation Criteria </a:t>
            </a:r>
            <a:r>
              <a:rPr lang="en-US" sz="4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(cont.)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County-based business or Minority Business Requirements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Implementation Plan and or timeline for associated tasks</a:t>
            </a: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7779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Cost and Price 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Direct Labor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Material Costs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Equipment Costs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Overhead Costs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Profit </a:t>
            </a: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6155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Social and Economic Factors 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Non Discrimination 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County Based Businesses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Wages and Benefits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Job Safety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Employees are County Residents </a:t>
            </a: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7695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“Going Green”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Strategies and equipment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Life cycle costing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Leadership in energy and environmental 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Economic impact on the community</a:t>
            </a: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14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Pitfalls to Avoid 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Vendor repeats scope of work word for word (reflects vendors lack of understanding) 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Proposal fails to address all areas of the solicitation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include licenses and permits as required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898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Pitfalls to Avoid </a:t>
            </a:r>
            <a:r>
              <a:rPr lang="en-US" sz="4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(cont.)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Minority Business Enterprises Utilization Plan/County-Based Business Plan missing or incomplete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Underestimating the evaluators.  Proposals that contain too much “glitz” and little substance will not score well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follow the Proposal instructions regarding organization of the Proposal, inclusion of required information 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0035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Pitfalls to Avoid </a:t>
            </a:r>
            <a:r>
              <a:rPr lang="en-US" sz="4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(cont.)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take the evaluation criteria into consideration when preparing your response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understand and to demonstrate an understanding of the County’s requirements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tailor your response to the specific Proposal 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4535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Pitfalls to Avoid </a:t>
            </a:r>
            <a:r>
              <a:rPr lang="en-US" sz="4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(cont.)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include all of the information requested by the County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Submitting an unprofessional proposal (typos, blank pages, unnumbered pages, etc.)</a:t>
            </a:r>
          </a:p>
          <a:p>
            <a:pPr>
              <a:defRPr/>
            </a:pP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SUBMIT YOUR PROPOSAL BEFORE THE DATE AND TIME SPECIFIED!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7739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First Impressions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 fontScale="92500"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Your proposal should be professional and organized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 a binding method that works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Make as much materials as possible look like it was created specifically for this solicitation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Avoid cross-references to the extent possible-it makes it difficult for evaluators to evaluate the proposal if they have to jump between sections in order to get the full picture. 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2812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First Impressions (cont.)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 fontScale="92500"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 section headings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Always number pages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Related topics should be kept together and most statements should not be repeated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Make sure each copy of the proposal is completed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proposal should be easy to read and understand.  You want to make sure the evaluation team gets the right message. 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3940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Proposal Strengths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387917" cy="5105400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Professional and organized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Is clear and detailed as appropriate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Contains a detailed project approach addressing all aspects of the solicitation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proposal contains reference for work similar to solicitation with current contact information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6505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Proposal Weaknesses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07917" y="1447800"/>
            <a:ext cx="8387917" cy="5242571"/>
          </a:xfrm>
        </p:spPr>
        <p:txBody>
          <a:bodyPr>
            <a:normAutofit fontScale="92500"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Document is not professional, not organized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Document does not respond to every technical element to the solicitation 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Document does not demonstrate vendors clear understanding of the requirements of the solicitation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Document reflects lack of resources</a:t>
            </a:r>
          </a:p>
          <a:p>
            <a:pPr>
              <a:defRPr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Document does not include a quality control process 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520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Proposal Weaknesses </a:t>
            </a:r>
            <a:r>
              <a:rPr lang="en-US" sz="40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(cont.)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07917" y="1447800"/>
            <a:ext cx="8387917" cy="5242571"/>
          </a:xfrm>
        </p:spPr>
        <p:txBody>
          <a:bodyPr>
            <a:normAutofit fontScale="92500"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Performance tracking process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Training program weak or missing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 backup plan for continuity of services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Hiring policy weak or missing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Project approach weak or missing 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Experience does not meet the requirements of the solicitation 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Inspection/maintenance program for equipment if appropriate 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2652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Mistake in Proposals 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07917" y="1447800"/>
            <a:ext cx="8387917" cy="5242571"/>
          </a:xfrm>
        </p:spPr>
        <p:txBody>
          <a:bodyPr>
            <a:normAutofit fontScale="92500"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acknowledge amendments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sign the proposal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enclose product literature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submit the required number of copiers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include bid bond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provide required subcontractor list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Failure to separate technical from cost proposal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8285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Tips for Doing Business 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07917" y="1447800"/>
            <a:ext cx="8387917" cy="5242571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Attend Pre-proposal Conferences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Make Sure You Understand The Requirements – Ask Questions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 Cost Competitive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Look for Partnerships with Other Vendors</a:t>
            </a:r>
          </a:p>
          <a:p>
            <a:r>
              <a:rPr lang="en-US" alt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Deliver Proposals on Time 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4370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If You Win 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07917" y="1447800"/>
            <a:ext cx="8387917" cy="5242571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" name="Content Placeholder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002" y="1772722"/>
            <a:ext cx="8093075" cy="413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4322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If you Lose 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07917" y="1447800"/>
            <a:ext cx="8387917" cy="5242571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en-US" altLang="en-US" dirty="0">
                <a:latin typeface="Garamond" panose="02020404030301010803" pitchFamily="18" charset="0"/>
              </a:rPr>
              <a:t>Arrange a debriefing with the Procurement Officer to find out the reasons for your loss</a:t>
            </a:r>
          </a:p>
          <a:p>
            <a:r>
              <a:rPr lang="en-US" altLang="en-US" dirty="0">
                <a:latin typeface="Garamond" panose="02020404030301010803" pitchFamily="18" charset="0"/>
              </a:rPr>
              <a:t>Try not to get discouraged</a:t>
            </a:r>
          </a:p>
          <a:p>
            <a:r>
              <a:rPr lang="en-US" altLang="en-US" dirty="0">
                <a:latin typeface="Garamond" panose="02020404030301010803" pitchFamily="18" charset="0"/>
              </a:rPr>
              <a:t>Apply what you have learned on your next proposal </a:t>
            </a: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32260"/>
            <a:ext cx="1881188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97756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72998"/>
            <a:ext cx="8591034" cy="1099724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540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Contact Information </a:t>
            </a: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E2A7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-5499" y="-7864"/>
            <a:ext cx="8772035" cy="3830289"/>
            <a:chOff x="219565" y="208311"/>
            <a:chExt cx="8772035" cy="3830289"/>
          </a:xfrm>
        </p:grpSpPr>
        <p:sp>
          <p:nvSpPr>
            <p:cNvPr id="10" name="Right Triangle 9"/>
            <p:cNvSpPr/>
            <p:nvPr/>
          </p:nvSpPr>
          <p:spPr>
            <a:xfrm rot="10800000" flipH="1">
              <a:off x="219566" y="208311"/>
              <a:ext cx="8772034" cy="911973"/>
            </a:xfrm>
            <a:prstGeom prst="rtTriangle">
              <a:avLst/>
            </a:prstGeom>
            <a:solidFill>
              <a:srgbClr val="002060">
                <a:alpha val="92000"/>
              </a:srgbClr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ight Triangle 10"/>
            <p:cNvSpPr/>
            <p:nvPr/>
          </p:nvSpPr>
          <p:spPr>
            <a:xfrm rot="5400000">
              <a:off x="-1163065" y="1590942"/>
              <a:ext cx="3830288" cy="1065028"/>
            </a:xfrm>
            <a:prstGeom prst="rtTriangle">
              <a:avLst/>
            </a:prstGeom>
            <a:gradFill flip="none" rotWithShape="1">
              <a:gsLst>
                <a:gs pos="0">
                  <a:srgbClr val="E2A700">
                    <a:shade val="30000"/>
                    <a:satMod val="115000"/>
                  </a:srgbClr>
                </a:gs>
                <a:gs pos="43000">
                  <a:srgbClr val="E2A700">
                    <a:shade val="67500"/>
                    <a:satMod val="115000"/>
                  </a:srgbClr>
                </a:gs>
                <a:gs pos="79000">
                  <a:srgbClr val="E2A700">
                    <a:shade val="100000"/>
                    <a:satMod val="115000"/>
                    <a:alpha val="89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65" y="208311"/>
              <a:ext cx="867003" cy="706090"/>
            </a:xfrm>
            <a:prstGeom prst="rect">
              <a:avLst/>
            </a:prstGeom>
          </p:spPr>
        </p:pic>
      </p:grp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07917" y="1447800"/>
            <a:ext cx="8387917" cy="5242571"/>
          </a:xfrm>
        </p:spPr>
        <p:txBody>
          <a:bodyPr>
            <a:normAutofit fontScale="92500" lnSpcReduction="10000"/>
          </a:bodyPr>
          <a:lstStyle/>
          <a:p>
            <a:pPr marL="393192" lvl="1" indent="0">
              <a:buNone/>
            </a:pPr>
            <a:endParaRPr lang="en-US" sz="5600" dirty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en-US" altLang="en-US" sz="2800" b="1" dirty="0">
                <a:latin typeface="Garamond" panose="02020404030301010803" pitchFamily="18" charset="0"/>
              </a:rPr>
              <a:t>Contract Administration &amp; Procurement (CA&amp;P) Division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dirty="0">
                <a:latin typeface="Garamond" panose="02020404030301010803" pitchFamily="18" charset="0"/>
              </a:rPr>
              <a:t>301-883-6400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dirty="0">
                <a:latin typeface="Garamond" panose="02020404030301010803" pitchFamily="18" charset="0"/>
              </a:rPr>
              <a:t>301-883-6440 (fax)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22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Website: </a:t>
            </a:r>
            <a:r>
              <a:rPr lang="en-US" altLang="en-US" sz="22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4"/>
              </a:rPr>
              <a:t>http://procurement.mypgc.us</a:t>
            </a:r>
            <a:endParaRPr lang="en-US" altLang="en-US" sz="22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1" indent="0">
              <a:buNone/>
            </a:pPr>
            <a:r>
              <a:rPr lang="en-US" altLang="en-US" dirty="0">
                <a:latin typeface="Garamond" panose="02020404030301010803" pitchFamily="18" charset="0"/>
              </a:rPr>
              <a:t>    Website: </a:t>
            </a:r>
            <a:r>
              <a:rPr lang="en-US" sz="2200" b="1" dirty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5"/>
              </a:rPr>
              <a:t>https://emaryland.buyspeed.com/bso</a:t>
            </a:r>
            <a:r>
              <a:rPr lang="en-US" sz="2200" b="1" dirty="0">
                <a:solidFill>
                  <a:srgbClr val="0070C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en-US" altLang="en-US" sz="2200" b="1" dirty="0">
              <a:solidFill>
                <a:srgbClr val="0070C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US" altLang="en-US" sz="2800" b="1" dirty="0">
                <a:latin typeface="Garamond" panose="02020404030301010803" pitchFamily="18" charset="0"/>
              </a:rPr>
              <a:t>Supplier Development &amp; Diversity Division (SDDD)</a:t>
            </a:r>
          </a:p>
          <a:p>
            <a:pPr lvl="2"/>
            <a:r>
              <a:rPr lang="en-US" altLang="en-US" sz="2800" dirty="0">
                <a:latin typeface="Garamond" panose="02020404030301010803" pitchFamily="18" charset="0"/>
              </a:rPr>
              <a:t>301-883-6480</a:t>
            </a:r>
          </a:p>
          <a:p>
            <a:pPr lvl="2"/>
            <a:r>
              <a:rPr lang="en-US" altLang="en-US" sz="2800" dirty="0">
                <a:latin typeface="Garamond" panose="02020404030301010803" pitchFamily="18" charset="0"/>
              </a:rPr>
              <a:t>301-883-6479 (fax)</a:t>
            </a:r>
          </a:p>
          <a:p>
            <a:pPr lvl="2"/>
            <a:r>
              <a:rPr lang="en-US" sz="2800" dirty="0"/>
              <a:t>Website:</a:t>
            </a:r>
            <a:r>
              <a:rPr lang="en-US" sz="22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200" b="1" u="sng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6"/>
              </a:rPr>
              <a:t>http://diversity.mypgc.us</a:t>
            </a:r>
            <a:endParaRPr lang="en-US" sz="22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2"/>
            <a:endParaRPr lang="en-US" altLang="en-US" sz="2800" dirty="0">
              <a:latin typeface="Garamond" panose="02020404030301010803" pitchFamily="18" charset="0"/>
            </a:endParaRPr>
          </a:p>
          <a:p>
            <a:pPr marL="0" indent="0">
              <a:buNone/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alt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3447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95600"/>
            <a:ext cx="8229600" cy="25908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571500" indent="-571500" algn="ctr">
              <a:lnSpc>
                <a:spcPct val="80000"/>
              </a:lnSpc>
              <a:buNone/>
            </a:pPr>
            <a:endParaRPr lang="en-US" sz="1600" b="1" i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 algn="ctr">
              <a:lnSpc>
                <a:spcPct val="80000"/>
              </a:lnSpc>
              <a:buNone/>
            </a:pPr>
            <a:r>
              <a:rPr lang="en-US" sz="4000" dirty="0">
                <a:ln w="10160">
                  <a:solidFill>
                    <a:srgbClr val="E2A7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Thank You </a:t>
            </a:r>
          </a:p>
          <a:p>
            <a:pPr marL="571500" indent="-571500" algn="ctr">
              <a:lnSpc>
                <a:spcPct val="80000"/>
              </a:lnSpc>
              <a:buNone/>
            </a:pPr>
            <a:endParaRPr lang="en-US" sz="4000" dirty="0">
              <a:ln w="10160">
                <a:solidFill>
                  <a:srgbClr val="E2A700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 algn="ctr">
              <a:lnSpc>
                <a:spcPct val="80000"/>
              </a:lnSpc>
              <a:buNone/>
            </a:pP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Prince George’s County Office of Central Services</a:t>
            </a:r>
            <a:endParaRPr lang="en-US" sz="1200" b="1" dirty="0">
              <a:solidFill>
                <a:srgbClr val="E2A70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571500" indent="-571500" algn="ctr">
              <a:lnSpc>
                <a:spcPct val="80000"/>
              </a:lnSpc>
              <a:buNone/>
            </a:pP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1400 McCormick Drive, Suite 200</a:t>
            </a:r>
          </a:p>
          <a:p>
            <a:pPr marL="571500" indent="-571500" algn="ctr">
              <a:lnSpc>
                <a:spcPct val="80000"/>
              </a:lnSpc>
              <a:buNone/>
            </a:pP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Largo, Maryland 20774</a:t>
            </a:r>
          </a:p>
          <a:p>
            <a:pPr marL="571500" indent="-571500" algn="ctr">
              <a:lnSpc>
                <a:spcPct val="80000"/>
              </a:lnSpc>
              <a:buNone/>
            </a:pP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Office number  301- 883-6400 (office)</a:t>
            </a:r>
          </a:p>
          <a:p>
            <a:pPr marL="571500" indent="-571500" algn="ctr">
              <a:lnSpc>
                <a:spcPct val="80000"/>
              </a:lnSpc>
              <a:buNone/>
            </a:pPr>
            <a:r>
              <a:rPr lang="en-US" sz="1200" b="1" dirty="0">
                <a:solidFill>
                  <a:srgbClr val="00206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Fax number 301-883-6440 (fax)</a:t>
            </a:r>
          </a:p>
          <a:p>
            <a:pPr marL="571500" indent="-571500" algn="ctr">
              <a:lnSpc>
                <a:spcPct val="80000"/>
              </a:lnSpc>
              <a:buNone/>
            </a:pPr>
            <a:endParaRPr lang="en-US" b="1" dirty="0">
              <a:solidFill>
                <a:srgbClr val="7030A0"/>
              </a:solidFill>
              <a:latin typeface="Cambria" pitchFamily="18" charset="0"/>
            </a:endParaRPr>
          </a:p>
          <a:p>
            <a:pPr marL="571500" indent="-571500" algn="ctr">
              <a:lnSpc>
                <a:spcPct val="80000"/>
              </a:lnSpc>
              <a:buNone/>
            </a:pPr>
            <a:endParaRPr lang="en-US" b="1" dirty="0">
              <a:latin typeface="Cambria" pitchFamily="18" charset="0"/>
            </a:endParaRPr>
          </a:p>
          <a:p>
            <a:pPr marL="571500" indent="-571500" algn="ctr">
              <a:lnSpc>
                <a:spcPct val="80000"/>
              </a:lnSpc>
              <a:buNone/>
            </a:pPr>
            <a:endParaRPr lang="en-US" b="1" dirty="0">
              <a:latin typeface="Cambria" pitchFamily="18" charset="0"/>
            </a:endParaRPr>
          </a:p>
          <a:p>
            <a:pPr marL="571500" indent="-571500" algn="ctr">
              <a:lnSpc>
                <a:spcPct val="80000"/>
              </a:lnSpc>
              <a:buNone/>
            </a:pPr>
            <a:endParaRPr lang="en-US" b="1" dirty="0"/>
          </a:p>
          <a:p>
            <a:pPr marL="571500" indent="-571500" algn="ctr">
              <a:lnSpc>
                <a:spcPct val="80000"/>
              </a:lnSpc>
              <a:buNone/>
            </a:pPr>
            <a:endParaRPr lang="en-US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514600"/>
            <a:ext cx="8229600" cy="960438"/>
          </a:xfrm>
        </p:spPr>
        <p:txBody>
          <a:bodyPr>
            <a:noAutofit/>
          </a:bodyPr>
          <a:lstStyle/>
          <a:p>
            <a:pPr algn="ctr"/>
            <a:r>
              <a:rPr lang="en-US" sz="2800" i="1" dirty="0">
                <a:solidFill>
                  <a:srgbClr val="002060"/>
                </a:solidFill>
                <a:latin typeface="Brush Script MT" panose="030608020404060703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Prince George’s County is the Place to be…. </a:t>
            </a:r>
          </a:p>
        </p:txBody>
      </p:sp>
      <p:sp>
        <p:nvSpPr>
          <p:cNvPr id="1028" name="AutoShape 4" descr="data:image/jpeg;base64,/9j/4AAQSkZJRgABAQAAAQABAAD/2wCEAAkGBxQTERIUERMWEhUWEhQTFxcSGRkXEhYVFRUYFxUWFxUZKCggGBolHBcYITIhJykrLi4uFx8zODQsNygtMCsBCgoKDg0OGxAQGzQkICQ0LC80MCwsLCwvLC8sNywsLDQsLCwsLCwsLCwsLCwsLCwsLCwsLCwsLCwsLCwsLCwsLP/AABEIAIoBbAMBIgACEQEDEQH/xAAbAAEAAgMBAQAAAAAAAAAAAAAABAYBAgUDB//EAEcQAAEDAQUEBQcHCwMFAAAAAAEAAhEDBAUSIVEGEzFBImFxgbEHMnORobLRFDM0UlNykhUWI0JUYqLBwtLwgoOTJCV04eL/xAAYAQEBAQEBAAAAAAAAAAAAAAAAAQIDBP/EACURAAMBAAICAQUAAwEAAAAAAAABEQISMQMhQRMiMlFhcYGhI//aAAwDAQACEQMRAD8A+2WisGiT3DVc2paHuPHuCWp+J57YC9WtAGS2lDPZH3LtE3B0UmUlWlhG3B0TcHRSZSVKIRtwdE3B0UmUlKIRtwdE3B0UmUlKIRtwdE3B0UmUlKIRtwdE3B0UmUlKIRtwdE3B0UmUlKIRtwdE3B0UmUlKIRtwdE3B0UmUlKIRtwdE3B0UmUlKIRtwdE3B0UmUlKIRtwdE3B0UmUlKIRtwdE3B0UmUlKIRtwdE3B0UmUlKIRtwdE3B0UmUlKIRtwdE3B0UmUlKIRtwdE3B0UmUlKIRtwdE3B0UmUlKIRtwdE3B0UmUlKIRtwdE3B0UmUlKIRt24cPYvehbSMnZj2hbSvOvTkTzTvskOo1wIkZhZXIslpLD1f5mF1gZWWoVM41Dzh3qSVGs/nDv8FJK0wjCIihQiIgCIiAIsOMCTkBmSeCiUL2oPdhZWpudo17ST2a9ysFJiIigCIiAIiIAih3nelKztDqzsAJwgw52cT+qCpVKoHNDm5ggEdhEhWMU2RcnaK/W2RrHOYX43EZECIEkyefUvS/L13FA1g3Hm0QTh84xxgq8X6/pOSOkii3Xa97Rp1Iw42B0cYkTE81KUKERFAEREAREQBERAEREAREQBERAEREAREQBERAFkLCyEBCU6x2oBsHkcuxQUW2qYPSz+cO/wUkqNZ/OHf4KSVlmkYREUKEREAREQFX8otQiyCCQDVaD1jC8weqQD3LXaPZKg2zudZ2Fr2Nxg4nEuw5umTxjTnC128fvBQstMYqtSoHAaCHNBPUS49zSrfXjIcf8hdeTzlQ5NJtnK2cvHf2anUPnRhd99uRPfx710lU/J4f0dcDzBWOH8I/lhVsWdqaaN5dQREWDQREQFR8pHzFL0p9wqx3T8xS9Gz3Qq55SPmKXpT7hVgumq3cUukPm2cx9ULq/wX+zC/JnL20vV9np0yxrHYnmd43EMhIIzEFY22M2F33qfvBQfKSf0VH77vdU3bP6A771P3grlfiRv8iJ+XRZ7DZ2s6VZ9JgY3jEgDER25Acz3rrsvKpRspq2rDjaJIYIzJAazielJzPD1Ki2ejVs/wAmtbxjaSABxIaGw0dRLZjSFa9tnh9hD6ZlhfTfI+qZA9pC1rKqX7ItONkIX1b3UjaGspCkAXYYM4AczxmOuR2KzXJeQtFFtUDDMgt4w4GCJ5hVa57orVrM3BbSKbmYSwMBDREOYTi7lYdmrs+T0cAeKgLnOxAQNCMieEarO+M/pc0bUXi+z2c1KcYsTR0hIgnPLJZZeL/kO/yxizGrw6OIU8XDSVC29+hu9JT8UpH/ALUf/DcO/dRHrUSXFf5K37Z7bN3y6rZnVq0DCXk4RAwtE8PWuPZ78t1pxPs1Om2mHYQHQXTAMEk5mCNOKl7CMDrG4OzaX1AZ4QQAfYuXbrhrWRrq9ktH6MDEc88PKf1XrSWeTRltxMuV1VKjqTDWAbUjpBvAGe08o5qNtDfDbLSxkYnE4WN4SeOZ0A/zNNm7yNos7KjgA7MOjgS0kSO2FX/KUw4bOf1QagPaQ0j2ArGc3cZrTmajWpfd4Mpiu+nT3eRIjMNPCYOIceuOasdG9hUsjrRT5Unuh2cOYDLTrmF439XZ8hqukYXUSGnkS8Q2O8hcfZlhF2V54FlcjswkeIK16ebPkntOHnYL9t9emTRp0zDiC/IDgIa1pPHrz4jgupsnfr7RvGVmhtSmROEQCDIzHIghR/J39Gd6V3usUPYv6XbPvn33q6S+5Toivr2XVERcDqEREAREQBERAFkLCyEBCREXQweln84d/gpJUaz+cO/wUkrDNIwiIoUIqLft/wBqFqq06LxTayABhaZyBklwOeah/lu3fbj8DP7V2Xh01Tm/Ij6Mo94WxtGm+pUMNaJOp0A6ycu9UA35bvtx+Bn9qmXLY7TeOE2mp/07HyYDWue4cWgNA5ZYjwnJPoz3p+h9S9HV2NsTqr6lurjpPkUh9VnAkd3RHUCea7d62nBRrVPq03u7w0wumxgAAaAAAAAMgAMgANEcwEQQCDyIBC561XSpRHznZLaGz2ehgqFwcXucYbIzgDPsAXb/AD2sn1n/AICrN8jp/Zs/A34LxtFkp5fo2fhb8Fp7y3Z/0iTShxbLtdZXuDRULScgXtIbP3uA713VUtuBZ22ctLWCqS3AGgB4zGI5Z4YkKw3M1ws9EVPOFJgdPGQ0TPWmkpUXLdjJiIi5mzmX9czbUxrXuc3C7EMMcYIzkHVcP8waX2lT+H+1W5zwOJA7TC037frN9YW1vSUTMvKfZyr12eZXpUqbnOaKeTS2JPRDc5GgUq9LrbXomk9xaCWmWxPRMjipe/b9ZvrC9AVOTLEc03Mw2X5M4ktwBoOWIYYwu0kESsXZc7aVA0HE1aZxZPjg7i3KMuJ7100TkxEVCtsHSLiW1HtaeRg90qxXPdws9JtJpJaJjEZOZJPCOZU1FXvT9NkWUuiNeNhZWpup1BLXDlkQQZBB1BCrlLYamJDqj3CDAyABPB0DiQrYii3pdMryn2cq7LkbRovohzi12KSSMXTEGCBkuKNg6c/O1MM8OjPriPYreiq3pfJHlMj2CxtpMaxghrRAH+cTzla3lYGV6Zp1RLTnoQRwIPIrj7QbVCzVN3ui84A+cQaMyRHA6Lu2atjY13DE0OjSRMI1pexU/RV2bDU5GKrUcwGQ0kD2j+UKxmwt3LqQ6LSw0+jyaW4cu5SkUe2+yrKXRzbiuhtmYWMcXAuLpdEyQByA0XldVxNoVatRrnONQkkOiBJJygda66JyYiCIiyUIiIAi4W0W0gsrmNNM1C5pdk4NAgxoV07stm+pU6kYcbQ6JmJ5TlK08tKkqsJSIiyULIWFkICEiIuhg9LP5w7/AAUkqNZ/OHf4KSVhmkYREUKfONpmxb6/7zGH+BnwUCV1dsmxbh+9QB98f0rkr34/FHl12zIPgfBXXycfRD6R/wDJUofHwV18nH0T/cf/ACWPP+BrHZa0RF4jsFGrHPJSCVBtNdrGue8hrRJJPABVAp1/1WV7dZW0Ic9jwaj25iGua6CeeEB34oV1AVO2aIrW60Wim3DSIwDKMTjhzjrwlx+8NVcl08nqL9Ex+wiIuZsqPlIH6Cj6X+gqp3VcFW0NLqQbAdhOIwZgHTrCtnlH+Yo+l/oKibC3nRpUqgq1GsJqEgOMSMLRPsK9WdNeOo4aSe/ZyzsXadGfi/8AS+h2dzaVJge4NDWhsuIAyEcSvOzXzQqODKdZj3GYDTJMCT7AuXtdcD7UaJYWtwYwS6eDsMQBx4Lm9PTS16NpLKuTqtvezkwK9In0jfipjTIkZjUcFQKmwdSOjVaToWkD1yfBRdg7S4WkMDiGOa4ls9EkDIxwnrR+PLTeX0ObsaPpSjWm8KVMxUq02HR7mtPqK4e219OoU2spnDUqT0hxawcSNCSYB7VUrn2ZrWhu8BDWkmC+S5xnMwOU8ypnxprlpwa37iPplntdN/zdRj/uODvBexKp+zOzFSz2jHULSMBDS2ZkkcZGWU+tcrbG931q5s9MnA14p4R+vUmDOoByA6pReNPUTLzirLyL1oTh39KdMbZ8VMVEfsId2S2rNSJiOgToOff7FpsBe7hU3DiSxzSWT+q4ZkDqInLq6yq/Gmrl9EW3Y0RfKF9LHoWeLld7Ha6dOhSNR7KYNNkY3Bs9EcJVI8oP0sehZ4uXtZtkK1doqVKoBLWwCC4hsdEE5AZchK20njNcMptacRfbPaWPE03teNWEOHrC9V8lmtYbSc4ewiYPRe05wdWkertC+hX3fgpWUVmZl4aKYPCXiQT1ASe5c9eONT5N53ezpWm1Mpiaj2sH77g3xWLNbKdT5uox/wBxwd4L5pdF0Vba973P4HpPf0iSc4Ay/kBks33cNWxllQPkF0NeyWua6JjjllPPkVr6WbL7M/Ufc9H1FYe4AEkgAcScgO9cXZS+DaKGJ5GNhwvPAGBId1SPaCqVet41bdaAxk4C6KbODQB+u7riSTyWc+NttP4NPaSp9Fp3pQcYbWpE6B7SfVKlr55bNh6jaZcyoKhAnDhiY44TJk9wXtsLfjhUFnqOLmOB3c5lrgJwg/VIBy5R1qvxqXLpFt2NGPKR89R9GfeVp2W+iUPRt8FVvKR89R9GfeXWs18ts130XnNxpgMb9Z0e6OZ+IWtJvGUiJzbLFUtlNrsDqjGuicJcA6Dzg58l7L5ncd1PttZ1WsSWYpefrH6jdBEdghfSaNMNaGgQAAABkABwAGi57ys+qbzpv2brIWFkLmaISIi6GD0s/nDv8FJKjWfzh3+CklYZpGERFClF27ZFqs7taZb6nH+5cKFftotn22rAcZpuZMOAnJ0SCJGg5rifmM79qd+A/wBy9fj8uVlJnDWHfRz7xo2cU6Rouc55b+kBnI4c+WRmRAnJSdi9p6NCmKNXE2XuOMCWCYiQM+WhXv8AmM79qd+D/wClPubZCnSx7wiviGHpNAaBxyEnOYznkpreHmN0LOqd78vWX9po/wDI34p+XrL+00f+RnxXLOydk+x/if8AFY/NKyfZfxP+K4TH9Ok0dN9/2WPpNE/7jfiuXeW0tmp03EVGVTBAYwh2IxwMZAdZWfzSsn2X8T/ivWzbNWZjg5tJsjhMujrAcTmr9n9JNELYOxOp2bpiC95qAHiGkNAy68M94VkWAIWVnTrptKKBERZKVHyj/MUfS/0FV3Z/Zs2pjnCoGYX4YLZ5AzMjVWLyj/MUfS/0FPJz8zV9KfcYvStPPiqOLSe4zFy7IOoV2VTVDsOLINiZaW8Z61N2i2rZZnbtrd5UgEiYa2cxJ5mM4ViXyzaQFlvql4kb1r41bkQPVks4/wDTX3F19i9HZG1NudmyzCDwO7qnLtlcrYf6Wz7j/BW2ptfZAyQ8vMeaGOxTpLgB7VRdnrxbZ67ajgXABwIbE5jlK6ZTeX6hltJr3Tq+UJx+VNGlFkfieVdNmWgWShH2TPdBPtJVP2ti00qVspNcGw6k8OjE3C84SYkQTiHqXrs5teyjRFKsx5w5NcyDloQSOCzrL1hT4Kmlp0v4Xx2m95tAcwTU32Jo/fxSOPWvoF07WU69cUmMc0FriHPgEkZxhE8pMzyVO2hsj7LbC4DLeb6meR6WKO45EfFPEnltMeR1Jo7IvC9Ps/4WfFQtmrlr07VSe+kWtBdJJEZscBwOpC7dHbuhhGOnVDozDQ1wnqMjwClXHtSy01jTbTLBgLgXESSCARA4cdSo3tJ/bBMtr2VjyhfSx6Fni5X66vmaXo2e6FQfKF9LHoWeLl3bu2xszaLA7GHNaARhmSBGRBhN5bxmDLS06cTyhj/q2+gZP4nptI4/IrAOWAn1MZHsJXPt1d9utcsbGMhrRxwsbzPZmT2q37W3QX2NopiTRhwA4lgbhIHdB/0rd48UzMvJoeT9o+SzrUfPbkPABe+3YHyJ88n0yO3EB4Eqs7HbRss4fTqzgccQc0TBgAgjTIcFvtftMyuxtKjOEOxOc4RMAwAOMZznoFnhr6lNclwPPZOoRZ7wj7Ce/BVzXlsI0G1ieVN8eweBKsmxtzllmeKgg1gZB4hhbhAPXBJ71T7HVfYrWMbZNNxa4fWaREjtGY7lq8uSRmTi2fWQvkt1iLdTDeAtEDsxx4K4W7begKZNLE55HRBbAB5FxPIdUqvbE3a6pXFQjo05Mnm8iAPbPcNVjCects1trTSRL8o/ztH0R95VetVe8AuktY1tMfVaIMDqmCevNWjyj/O0fRn3l2rluinUu9tOAN4zETzxnMP6yDHcIW87WcJmXnlpnvsZbGVLM0MAaWdBzRyOv+rj2yu8vl1wW51jtRbU6IxbuqOQzyd3HOdCdV9RC4+XPHR1xqoLIWFkLkbISIi6GD0s/nDv8FJKjWfzh3+CklYZpGERFChERAEREAREQBERAEREAREQEK9bqp2hobVaXBpxCCRnEcli6rqp2dpbSEAnEQSTnAHE9gU5Fa5CRdhc697ko2iN62SMg4GHAaSOI6iuiiJtdFapX7JsfZ2ODsJeRw3hkfhyB71tb9krPVeXkOaSZdhMAnWOR7F3kWueraZ4r9EayWFlOmKbWjABhwnMRzmeMyeOq49p2NszjIa5nUxxj1GYVhRRaa6ZWkzi3bsxQouD2NJcJhziSRIgwOHA6LpW6xU6zcFVge3Q8jqDxB6wpCI9NuiIrT9iLMTljHUHZe2Sp92bPUKDsVNkO+sSS728O5dZEe9Ptk4pfBEvG7aVdsVWB8cCfOHY4ZhcR2xFmnLGOrFl7c1ZkRa0umV5T7OfdlzUqAIpsAnieLj2uOfcugiKN0pw7w2Us1VxcWFjjmTTOEE6xw9ixYNlLPScHBuJw4F5xR2DhPXC7qK89SUzxX6MAQoN6XPRtAG9YHEcHDJw/wBQzjqU9FE50alK1T2KswMkPd1OcY9kH2rv2WytptDWNDQMgAIA7l7Iq9N9kSS6Obetx0bQWuqtJLRAhzhlM8AVLsVlbSY1jMmtEDnAHWV7opX0Ijj3ns3Qr1N5UacRABgkAxwkDnGXcF07LQDGNY2YaA0SSTAyGZzK9URtsRBZCwshQpCREXQweg6L8+RIUly3vCzT0h3/ABUWlXjIrHZej2Ra75qb5uqQtNkWu+bqm+bqkFNkWu+bqm+bqkFNkWu+bqm+bqkFNkWu+bqm+bqkFNkWu+bqm+bqkFNkWu+bqm+bqkFNkWu+bqm+bqkFNkWu+bqm+bqkFNkWu+bqm+bqkFNkWu+bqm+bqkFNkWu+bqm+bqkFNkWu+bqm+bqkFNkWu+bqm+bqkFNkWu+bqm+bqkFNkWu+bqm+bqkFNkWu+bqm+bqkFNkWu+bqm+bqkFNkWu+bqm+bqkFNkWu+bqm+bqkFNkcYBWprtXhUqSiQbNERTbHZQ5snXLsWm4ZOioFssfNo7R8FPRc04bOCi6luYImBOvNctdE6YYREVAREQBERAEREAREQBERAEREAREQBERAEREAREQBERAEREAREQBERAEREAREQBERAEREARFLu9gJzAPao2DzstlLjoNfgus0QICyi5t00kf/Z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30" name="AutoShape 6" descr="data:image/jpeg;base64,/9j/4AAQSkZJRgABAQAAAQABAAD/2wCEAAkGBxAPEA0NDQ8QDQ0OEA8QDg8PEBQVFQ8QFRUiFxUVFRcYHSggGRolHxQULTIiJTUrLi4uGB8zODMsNygtLisBCgoKDg0OGxAQGzAkHSYvLSssLC8tLCwsLzQsLCssNywtLCwsLCwsKywsLCwsLCwsLCwsLCwsLCwsLCwsLCwsLP/AABEIAMgA/AMBIgACEQEDEQH/xAAcAAABBAMBAAAAAAAAAAAAAAACAAEGBwMFCAT/xABPEAABAwIBBQsLAQYDAw0AAAABAAIDBBEFBhIhMVEHExc0QWFxkZOy0hQiMlJkcnN0gbHRNTNCVJKhsxWUwYKi4SMkJSZEU2JjZXWjwsP/xAAZAQADAQEBAAAAAAAAAAAAAAAAAQIDBAX/xAAqEQACAQMDBAICAgMBAAAAAAAAAQIDERITITEEMkFRFPAiM3GBI6HhYf/aAAwDAQACEQMRAD8AtjKnKCPD4DUSgvcSGRRg2MjzpAvyCwJJ2DlNgaym3T8QLiWtpmNvobvbjYc5LtJW23anG+Gi+girJHON7t9z1qs12UacXG7MZyd7Ez4TcR9n7E+JLhNxH2fsT4lDElrpQ9E5MmfCbiPs/YnxJcJuI+z9ifEoYkjSh6DJkz4TcR9n7E+JLhNxH2fsT4lDE6NKHoMmTLhNxH2fsT4k/CZiPs/ZHxKGgJ7I04egyZMeEvEfZ+yPiT8JeI+z9kfEodZPZGnD0PJkx4S8R9n7I+JLhKxH2fsj4lD7J7I04egyZL+ErEfZ+yPiS4SsR9n7I+JRCyeyNOHoMmS7hKxH2fsj4kuErEfZ+yPiURsmsjTh6DJkv4SsR9n7I+JNwl4j7P2R8SiNk1kacPQZMl/CXiPs/ZHxJuEvEfZ+yPiUQsmsjTh6DJkv4TMR9n7E+JLhNxH2fsT4lDyEJCNOHoWTJlwm4j7P2J8SXCbiPs/YnxKGJI0oegyZM+E3EfZ+xPiS4TcR9n7E+JQsuG0Jt8btHWnpQ9Bk/ZNeE3EfZ+xPiS4TcR9n7E+JQrfBtHWiB2I0oegyfssvJzdOkdKyLEGRCJ5Dd+iBbvZOovBJBbtItbnVoLmN2o9C6SwpxMFOTpJhiJO05oXLXgo2aNISbK53avSw3oq/vGq0Vl7tXpYb0Vf3jVaLoo9iIn3CSSSWpAkkk4QAkQCQCcBIYgE4CcBEAgY1k9k4CeyAGsnsnsnskMGyVkdkrIACyVkdk1kABZKyOyayAMdkxCyEJiExGMhZaKilnkbDBG6WV/osYLk8/MOc6Amjic5zWMBc97g1rRrc4mwA5ySFeeR2TUeHwBtg6pkANRLtd6oPqjk6+VZ1KmCHGNyHYLuVkgPr5yy+neqexI6XuFvoB9VLqHIbDYdVIyQ8pmLpL/R5I6gpGkuOVWb8mqikeSnwynj0RU8MYGoMiY37BekNA1ADoCJJZ3KBdG062g9ICpvddjDa+INAaPJIjYC2nfZNKuZU3uwfqEXycX92Rb9P3kVOCDu1FdIYRxem+DF3Aub3aiukMI4vTfBi7gWnU8ImmV1u1elhvRV/eNVorL3avSw3oq/vGq0WtHsRM+4SSSS1IHTgJAIggYgiASARAJDEAiASARAJAMAiASARAIGNZPZOAnsgAbJWR2SskMCyVkdkrIAx2TWWSyYhMRjsmsjITEIAle5hhomrhK4XZSsdLzb4fNZ93H/ZVyKvdx+nAirJuV8scf0Y3O//AEVhLhru8zWC2EkkksijDV1UcLHSzPbFG3S573BrR0kqJ1u6Xh0ZIYZqi2i8UVh1yFt1XOW2Ub8QqHkOPksTi2nYDosNG+Ha539AbdMcK64dOrXkZSqei4oN1KgcbOjqohtdGwj/AHXkqDbo+MQVtXFPSv3yMU0bCS1zSHiR5IIcAdTh1qKpLWNKMXdEOTYnaiukMI4vTfBi7gXN7tRXSGEcXpvgxdwLLqeEXTK63avSw3oq/vGq0Vl7tXpYb0Vf3jVaLWj2ImfcJOEyILUgcIgmCIJFDgIwEwCIJAOAiATAIgEDHATgJwE4CQxWT2TgJwEADZPZFZPZAAWTWWSyayAMdk1lkIQkIAAhCQshCEhAFrbkzLUUx9aqkP8A8bB/opqoZuU8Rk+Zk7rVM1wVe9mseBLW5SzmOirpG6HMpp3NOxwYbLZLUZXfp+IfK1HcKmPKB8HP1kJRlCV6ZzgJJymTEJ2orpDCOL03wYu4Fze7UV0hhHF6b4MXcC5ep4RrTK63avSw3oq/vGq0Vl7tXpYb0Vf3jVaLWj2ImfcJGEIRBakhBEEwRBIYQRBMEQSGEEQCYIgkMcIgEgEQCAEAiskEQCQDWSsjASsgYFk1lksmIQBjITEIyExQImGS+REdbTMqXzyRuc57c1rWkDNdbl6FtuDGH+Kl/kYtrub/AKfF8SbvlShck6klJq5okrGpyZwNtBC6Bj3SgyOkznAA3IAto91bZJJZN3d2UJeXFKIVEE9O5xa2eN8ZcNbQ4WuOtepJICveCqD+Km/kYm4KYP4ub+RisNJaa0/ZOKK7O5RB/FzfyMUQy7yWZhjqZscr5t/EpOeAM3MLbWt739Feaqzdp/aYf7lT92LWlUk5pNkzikitnaiukMI4vTfBi7gXN7tRXSGEcXpvgxdwKup4QqZXW7V6WG9FX941WisfdwPnYZ7tZ94lWQeVrQX+NffJE3+TM4RhYGy8yyNlC1EmZQjCxh4WRrhtSGGEQQhGEhhBEEIRhIYQRhCEQSAIBEAmCMIGKyeycBPZIYNkJCyEISgRjIQlZCgKYFtbnH6fF8SbvlSdUJDXzxjMjnmjaL2ayV7QL69ANk5xaq/iqjt5PyueVBt3uVkX0koluZ1D5KN7pZHyu8okGdI8uNs1ui5OpS1c8lZ2LQkklq8qZHNoa57HFjm005a5pILSGGxBGooSu7AbRJc8Oxqq/jKn/MSeJYzjtV/GVX+Yl8S6PjP2Z6h0Wqs3af2mHe5U/digZx6r/i6r/MS+JeSrxGabN36WSbNvm77I5+bfXbOOjUOpaU6DjK9yZVE1YF2orpDCOL03wYu4FzO95sdPIumMH4tTfAi7gS6nhBS8la7uPpYZ7tZ94lWCs/dx9LDPdrPvEqwWtD9a++SJ9zCajCAIwtSQgsgWMIwkMMLIHHasYRhIoyh52ow8rEEQSGZhIeZGJFhCMJDM4k5kYk5lgCIJAegScyISLACiugdzIZOZCZOZAShJQA5k5kBk5kxQlMQjIgMhSKApgW3uUm9DJ8zJ3GqZqF7k/EZPmZO41TRefV72ax4EtPlh+n4j8pUf2ytwtPlh+n4j8pUf2ylHuQPg57KAoygK9M5gSgKMoExAu1HoXTWD8WpvgRdwLmV2o9C6awfi1N8CLuBcvVcI1peStd3H0sM92s+8SrBWfu4+lhnu1n3iVYLWh+tffJE+5m6ygwE0UdDKZRL5bTicNDM3e7tac2+cc709ejUmx3CWUskMcdVHViWNshfGBaMuJGYbOdpFubWt5uhm1NgJ/wDT29yNarKTJ/8Aw+Wnj33f9+ijmvveZm5ziM22cb+jrTjK6V37BobKnAjh9R5KZROd7Y/PDMz0idFrnYtUFL91RpdiWa0FznQwNa1ouXEucAABrJK1mPZPChjhE9QDWStD3UrI77y08r5M7XzW0m/ILojK8Vflja3ZpgiCktFkrG2nhq8QrWUMdQM6GPezJI9msOsDo0EHQDoIva6zxZJ09SH/AOG4gyqmYwv3h8LonOA15pcecclrkaQlqRHZkWCMLG0r24TR+UTwU+dmb9I2PPtfNubXtcXVMRgCMFejGKHyaomps/fN5dm5+bm52i97XNta9lLg2fQ1GIb5beJWRb1mXz84tF86+j9pqsdSV1yUa4IgVu8HydbLTmtqaltJTB+Y1xYXueRrsARy32nQdC9VPk9RzuEVJiTXzuvmMkp5GB5AvbOOrVzqXNDsRwFPdPUwOifJFIM2SNzmPGxzTYrGLnQNJOgAcpTEHdCSpPPkxT0+aK+vZTzOaHbzHE6QtB2kHp5ORYKzJqMwS1VDVsrI4RnSs3ssexu2xPMTptoB12U5odiOkoSt7gGTT62KeSOQMfC5jQxzdDs7WS6/mgC51HUs4wPDr727Fmb5qu2ncYwffvmkc9080tgsRgoCtnlDg8lFOaeQh/mh7Ht1PYdANuTSCLcy1ZVJ3V0Sy3NyfiMnzMncapooXuTcRk+Zk7jVNFwVe9m0eBLT5Yfp+I/KVH9srcLT5Y/p+I/KVH9spR7kD4OeygKIoCvTOYEoU5QpkjO1HoXTWD8WpvgRdwLmV2o9C6awfi1N8CLuBcvVcI2peStd3H0sM92s+8SrBWfu4+lhnu1n3iVYLWh+tffJE+5k03ReLYF/7e3uRrPuo8Zw/wCTh77lrsucQhnp8HZBI2V0FEI5Q03Mb8xgzXbDoPUs26FiUNRUUT6eVkzWUsTHlhuGuD3Eg8+kKYp/j/Y2+f6J/i1PD5dVT04bPjENIx1NTy+awNu4Z7NHnO0nl0aBozrqna6eSR8sk7nOnc5xlL9Ds/UQRyEWtbktbkUny8xprsSZWUM4cY4osyWM3AeC6459B0jlBsiyiqKPEYBXsfHS4i0WqqdxsKiw9Jm021bdR0gXVNONr+f9DluSLLakoXGhbV1clKWUzRExkDpAW7bgaNQ0cy1uTc2E0NQypZiEsha17cw0sgBDhbWAgq56PFaei32tZQ1lLFvUgnb5kgsBcOuBrbfXykEJYRhuG0UnlNXX0tc1jXBtNFGJM9xFhcXI26+WxuLKUrRs7/x9RXm5Eq17XSzOZ6DpZHM0W80uJGjostlklx6h+Yi+61M0mc97w0MD3OcGt1NBN80cwuvRhdYYJ4KgDOMMsclvWzXXI+q3a2sQuTaZZfqFb8X/AOoW1wz9DxH5uHvRLJjGHUVdNJWRYnBA2eznRTjNex1gCLEi+r/iUdVV0UWFVVFTVAml32JxcW5hnfnsLnMadOaA0D/ZKxvdJfwWYMJxSjmoP8NrZH0xjlMkUzWF40knSACf3ndY0o6PJ2mfIxtHizDOf2Q3p8bi63I7OuD0aVjwySiqqBlFNNHRVUMrntmkj0SNJcbF2jR55Fif3RrWbCsHo6aaGpmxSme2B7ZMyHznOLTcDQSdYHIUnte1/v8AQyOYlDLHNLHUEmZjyJC5xcS7bnHXfbzrJggBqqMHUamnB6DIE+UWINqaqoqGAhkjxmX15rWhoJ6Q3+q8VPOY3xyN9KN7Xt6Wm4+y13aJN/l88nEaoH93eQOjemn/AFK9+59pGJsPoupTnf7w/wBSsmOQUWIy+WRV8VK+RjBJFUDNIc0W1kjkAGi40a0EE1JhtNWtjrGVlVVR70wQt82MWIvnXI/eJ+g0LK94Y+SvNzHkw8jC8YINjmsH0LbH+hKhzzoPQpNgNfFHh2KQvkayWUR70wnS+2uyi7joK0it2SyYbpH7SgPKaOP7lQ4qT5d18U76IwSNlDKVjH5pvmuBNwedRYlFNfiglyW9uS8Rk+Zk7jVNVCdyTiEnzMncapsuKr3s1jwJafLH9OxH5So/tlbhafLH9OxH5So/tlKPcgfBzyUBRFCV6hyglCnKZAhnaj0LprB+LU3wIu4FzK7UehdNYPxam+BF3AuXquEbUvJWu7j6WGe7WfeJVtDTufpA0bSrJ3cfSwz3az7xKFNbYADUNAW/Tq9NffJnUf5M1/kL9res/hOKF+1vWfwt/huC1NSCaeB8rWmxcLBt9mc4gX5lgr6GWnkMM7N7laAS0lpsCLjS0kaitvxva+5G/JqRQv2t6z+EYoX7W9Z/C9oKMFPFBc8IoX7W9Z/CMUL9res/he0FGClih5M8IoX7W9Z/CIUD9res/he4FGCligyZ4BQP2t6z+EQoH7W9Z/C94K91FhU8zHSwxOkjYSHOBboIFzrOwhJpLkabNJ5A/a3rP4T+QP2t6z+F7wU908UGTPB5A/a3rP4S8gftb1n8LYXSujFDyZr/ACB+1vWfwm8gftb1n8LY3TXRigyZrvIH7W9Z/CY0D9res/hbG69keFzviNS2JxgaHEyXbYBuvluk1FchdmgNA/a3rP4Qmgftb1n8LZkoSU8ULJlkblURZQyA2v5TIdHutUyUS3M+Jv8AmJO61S1eXW72dMO1CWoyubfD8QA1mlqAP5CtutXlTxGu+Wn7hUw7kN8HPpoX7W9Z/CA0L9res/hbMlAV7GKOK5rfIX7W9Z/CZ1E8adB6CtkkjFBc0jtR+q6Zwfi1N8CLuBc24g2znW5Rf6rpLB+LU3wIu4Fw9X4N6Pkrbdx9LC/drPvEodBC6R7I4xnPkc1jG3Au5xsBc6NZUx3cfSwv3az7xKGxSuY5r2Etexwc1w1tcDcEfVdHTfrX3yzOr3FrwUVVT4UyClZmVrWNGaHMu1zpLyG5ObexdyquMXpas1G9VTXvq3hgzbte51xZo80kHQp7XYjM3BWVLZXioLICZQfOuZQDp6CVC8DxKqfWwzsaayrs5rBIdfmFtydFgATpWdDJZS25f3+CqltkZWZFYgRfye3MZYge8tbiOFVFKQ2pidEXXzSbEOtrs5pIKm+MYNjFS/fhNHBZoDYYKmVoFvoASdpKzZYsecJhdUg+UM8mMmda4ltmv1aL6Xak413dXs7+gdNWfJBMMwyepcW08TpS22dawDb6ruNgFtH5H17Rfye/M2SMnqDtP0UlyakNPg0tRFZspFRIHWB88OLGnTrtmhR7BcsamGUPqJJKmEhwfG4i97aC0nVpt9LqtSpJvG2wsYq1zROaWktcC1wJaWkEEEaCCNq3dPkpXPAcKctB0jPexp/lcbj6r14bVx1uLwzNjLGvdnljiD58cRIOjnYCpNlLh2ITTA0lS2CAMaA3fnMJdpuTmt08nUlOs00tltfccYJq5A8RwiopreUROjDjYOuHNJ2ZzSRfmUxyEP8AzGs+JL/aavXidNL/AIVNHWPbLOxjnF7XXvmvzmG9hpsAF59zp+bSVLjpDZ3kjaBE0rOdRzpu/hlRjaRGKbJauewPbTkAgEBz2NJHQ4gj6rW1VNJC8xzMdHI3W1w0/wDEc62tHlTWOqI3umcWukZnR6MzNLtLQOjl1rcbpcIz6Rw0Oe2VhPM0tI77lspzU1GVtyLK10aGhyfq52iSKBxY7U5xa0EbRnEXHQjq8m6yJpe+B2Y0XJY5r7DbZpJUty5xCSlip46Z5hznObdtrhjGgBo2axq2LBkDi007qiOeR0oYI3MLtJFyQRfl5OpZ6s8M9rFYxviQaGNz3NZG0ve42a1ouSeYLcNySriL7xbmMsYPeW0yLpmtxCsAGiETtYNn/Khot9L9a8GUOUNU2qqGRzvjZHI5jGtIAAabfXVy7VbnJyxjb+xWSV2anEcNnpyG1EToi70SbEOtrs4XBUwwn9Fn+HVfco8pJTPhMU8ljJankJtbzyc1xGy+cUeTVK6fCXQssHyioY0uva5cQL2B0LKc8oJvwylG0tvRCcNwmoqs/wAniMmZbOOc1oF9Qu4jToXjqInMc6N9g5hLXAODrEaxcEgqe4/UDC6OKkpriWYOBmtbTo3x9/WNwAOQdAVdkropzc7vx4M5JLbyWnuZcTf8xJ3WqWqI7mHEn/MSd1qly86t+xnTDtQlqsquI1/y0/cK2q1WVfEa/wCWn7hUQ7kOXBRhKFJJe0cIkkkkAazEvSPuhdI4Pxam+BF3AubsS9I+6F0jg/Fqb4EXcC4Or8HRRK23cfSwv3az7xKFFTbdwab4Y63mgVYJ2E73Yf0PUoBT1bSAHGzht5Vt0z/xr75M6vcyz8RH/V9nw6f+81R/c9rY4a0GZwYJInxMc42AeXNIueS+aR9VFd/Z6zetLf2es3rVqklFxvyJz3TLEylyQrJ6qWpZNFvTiHMdJK9piaANHomwFuRe7K8f9ER/8pv9hTDfv+9sQM+/LfXfnVXeUttm54zRqF9HUm39nrN61Ok9rvj/AMHnzZclk5FzRVWHzYa6QRzWmYAbXzX+cHtH7wBcdHNzpsGyDdDM2aqkhlgjzi5haSH3aQM7OFgBe/LqVbGdnrN60bqpp0OkBA1Auuh0nd4ytcFNbXXBMp8SpYcWimpxGylic1hMTQGaWFr3C2sDPOnlst5lRkm+umbV0ssLmvYxpzybG2otc0OuLEdSrEVLPWb1o2VTR6Lw2+uzrXTdLdOL3SsCn4aJ1i+TtHRUZ8oLX15BDMx7hd5doIZf0Wg6yOTnWz3OSBR1RdfME0hdYfuiJt1WXlDPWbp16U/lDPWb1pSpOUcXIanZ3SJ/hmQzt8hmbUxS0wcx7XMBJkYDcDYL213K8+6NiDJJoYo3Bxga/OLTcB7yPN6RmjrUKFU0AgPAB1i+vpSFQz1m9aapvLKTvYTltZItXGaFuLU8ElPKwOac/TptnDzmOtpaQbdSbJ3BhhjJ56qZnnhtyLgNa250E6XE31cyqwVLAbh4B2gpOqmnSXgnaTdRoO2OWxWe97bkvyOxZjK6WSVwjbUiUXcbBr3PDxc8moj6ra4zkTJPPLPFNGI5nF9nB12k67W0HTfYq78pZ6zetO2raNAkAGwOsqlTeWUXYSltZosTLOeOmoYcPa8PlG9NI0XzIxcucOS5A6+ZPg/6JOf/AC6rvFVv5Qz1m9aY1DPWb1paKxSv5uGe97FlYDWx4rSvoao3qIwCH/vEDQ2Uf+IXsdt+dQXFKCSmlfBMM17D9HN5HN2grXGoZ6zetN5Qz1m9auEMW7Pb0TKV0W1uYOHkT9P/AGiTutUvzhtHWudHTxnW5v8ARAZY9rf6LGfSqUm8i1VsrWOjs4bR1rVZVOHkNfpHFp+4VQu+x7Wf0SEse1v9El0iTvl/r/o3Wv4MySx7+z1m9aW/s9ZvWuy5gZElj39nrN60zqlg05wPRpRcDw4l6R90LpHB+LU3wIu4FzTUy5xc46NHUF0vhLSKemBFiIYgRsOaFw9X4Oij5PFlVk9FiNOaeUlhBD4pWi5jkAsDblFiQRyg8hsRVs25ViAcQx9K9t/Ndvj2kjnGZoPWkkuaFWUFZGsoJgcFmJbaXtn+BLgsxLbS9s/wJJK/kzJ0oi4LMS20vbP8CXBZiW2l7Z/gSSR8mYaURcFmJbaXtn+BLgsxLbS9s/wJJI+TMNKIuCzEttL2z/AlwW4ltpe2f4EkkfJmGkh+C3EttL2z/An4LsS20vbP8CSSPkTDTQ/BdiW2l7Z/gS4L8S20vbP8CSSPkTDTQuC/EttL2z/AlwX4ltpe2f4EkkfImPTQuC/EttL2z/AlwX4ltpe2f4EkkfImGmhcF2JbaXtn+BNwXYltpe2f4EkkfImLTQuC7EttL2z/AAJuC3EttL2z/AmSR8mYaaFwWYltpe2f4EuCzEttL2z/AAJJI+TMNKIuCzEttL2z/AlwWYltpe2f4EkkfJmGlEXBZiW2l7Z/gS4LMS20vbP8CSSPkzDSiLgsxLbS9s/wJcFmJbaXtn+BJJHyZhpRNzkzuWSNlZLiMkTo43BwghLnb4RpAe5wFm7QL32hWokks51HN7lRilwf/9k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34" name="AutoShape 10" descr="data:image/jpeg;base64,/9j/4AAQSkZJRgABAQAAAQABAAD/2wCEAAkGBhIQEBQSEhISFRIWEBUUFREUGBAQFxURFhQVFxUUFBQXHCYfFxkjGRQUHy8gIycpLCwsFR4xNTAqNSYrLCkBCQoKDgwOGg8PGjEkHyQ1KiwqLCoqLCwvKi0vNC8wNCwtLDA1LC01LDQqLyksLCwpKSwpLCwsLDQsLCwpLCwsLP/AABEIAIQBfwMBIgACEQEDEQH/xAAbAAABBQEBAAAAAAAAAAAAAAAAAgMEBQYBB//EAEUQAAECAgUFDAgEBgIDAAAAAAEAAgMRBAUSITEGUWFx0RMUFSJBUoGRoaKxsiMyMzRyc5LBFkKC8CRiY8LS4UNTJTWD/8QAGgEAAgMBAQAAAAAAAAAAAAAAAAQBAwUCBv/EADYRAAEDAgMFBgQGAwEBAAAAAAEAAgMEERIhMRNBUWFxBRQygZGhIsHh8BUjM1Kx0TRCYvEk/9oADAMBAAIRAxEAPwD2vfGhG+NCYTdIpDYbS5xkB+5IAuoJAFype+NCbNPbnb9QWWjUyJHOJazkaPvnTLoMJtxN/wC8ybFNxKz3V37RlxJstfwgzO36mo4QZnb9TVj/AEOnvI9Dp7y67sOJ9Fx388B6rYcIMzt+pqOEGZ2/U1ZCUHT3kShae8juw4n0R348B6rX8IMzt+pqOEGZ2/U1ZCULT2rkoOnvI7sOJ9Ed+PAeq2HCDM7fqajhBmdv1NWPlC095AbCPL4hHdhxPojvx4D1WzFKnydq7vjQsgwPhcaG4/DyEasCr2raxEZs8HD1m/caFTJCWC4zCZhqRIcJFirLfGhG+NCYQqE2n98aEb40JhCEJ/fGhG+NCYQhCf3xoRvjQmEIQn98aEb40JhCEJ/fGhG+NCYQhCf3xoRvjQmEIQn98aEb40JhCEJ/fGhG+NCYQhCf3xoRvjQmEIQn98aEb40JhCEJ/fGhG+NCYQhCf3xoRvjQmEIQn98aEb40JhCEJ/fGhG+NCYQhCf3xoRvjQmEIQn98aFBrOLMN1nwT6i0/Bus+CEKUqGv41uIyEMPWP71A9avlmqWZ0l3w7ExTj47pOtNo7cSAo1MpFnituuv1ZlDmiI+bidJSVqNFgsB7sRTjQSZAEk4AXqxh5PR3CdiWsgHqV7UFUCEwPcPSOE/hB5B91ZOpLR/pJSVJvZgWnFQtw4pTa6w9Lq+JC9dhGm4jrFyjr0FzWxGkEAtIkQVi64q7cIlkeqRNp0ZjpGxWwz4zY6qippdkMTTcKEuTQuJlIrs1yaFxChSKLSbJkcPDSplHi7lHa4eq4yPT/uRVUpsV02Qz/MP32Kp7R6piJ5HlmtehJhm4akpY69MmqVSmwmF7zJolMyJxIAuGkhV/4oo3/Z3Yn+K7lR7pE/R52qjyaqOFHhudEDph8hIkXSB+6ajjYYy999dyzp6iYTCKIDMXzvzWmoNaQo89zdasync4SnOWIGYqVJQqtqeHR7W52uNKczawnLxSafXsGAZPdxua0Wj05ulUloc60dymmyFkeKYgH2U9RK1p+4QjEs2pECU7OJAxkc6ZoFfwIxstdJ3I1wsk6uQpnKv3V+tnnCljDjDXBcyTAwufGb2BUmqK03xC3SzZ4xEp2sJcshnUWpMod8uc3c7NlodO1anfKWATWSPup+N/gFV5D+0ifKHmCvMTbSZaaJNtRITDn4r35rYoUanVjDgicRwE8BiTqAvKgwMqqO8ytObpcJDr5OlLCN7hcBPunjY7C5wB6q3QmaXTGwmF7zxRKZALsTIYa0mg1hDjtLoZmAZG4i+QOB1hRhNr2yXeNuLDfPgpCFX02v4EF5Y9xDgASA1zsbxeAp7XggOBuInPRKc0FpAuQhsjHEgHMa8l1Ch0CuIUckQ3EkCZ4rm3HSQpigtLTYqWPa8XabhCFB4ag7ruNo7pasysuxlPGUlIplMZBYXvMmiUzInEyFw1qcDshbVciRhBIIy15J5CYoVPZGZbYZtmRMgtvGOKr6RlVR2Os2nOlytFodfL0KRG4mwC5dPG1ocXCx0zVuhR6BT2R2W4ZJE5Xgi8a9akLkgg2Ksa4OFxohCjU6sYcATiOAngMSdQGKgwMqqO8ytFulwsjr5OldCN7hcBVunjY7C5wB6q3QuFwAnySn0KuhZR0dzXOD7mynMOGM5AAi83HBQGudoF06RjMnEBWSFV0TKaBFeGBxBJkLQsgnMDtVohzHNycERyMkF2G6EIQuVYhRafg3WfBSlFp+DdZ8EIUpZik+8v+HYtOspSow328Tvsj7Jmn8R6JGuPwDqPmq049KeoTLURjTgXtB1FwUcm/pUqrPbQ/ms8wWm7QrAZm4LfR3SaVHD5YJ6leqejxUK0shguF6KZ1nKTBdxteKqsrofEY7lDyOgif2CsKO7jDp8FOmFOLA8OUBm1iLb6rzmSCvRpjQuEA5kz3v8A590n+G/9+31XnK5Na+tsnWRAXQwGvzC4O0Ech0rIOBBkbiDIjMUzHK2QXCQngdCbOXFLf7JnxD7qGpMaMBCZM/mH3XblVGdVs4PqjUlJML1RqSliL1iq8qPdIn6PO1ZaqKJSnsJgOcG2pEB9jjSHJPNJanKj3SJ+jztULIr2L/mnytT0T8EBI4/0seoiEtY1pJHw7vNOUA0ijwIz45LiG2mTdbwB6r5KpyZqttIe+JFm4Ai4k8Z7pkk9XatXWNG3WE9nK5hA1yu7ZLKZMVo2jvfDi8UEi8z4r2zBBzY9imNxcx5brloonjbHNE15uzPXjz9kvKip2QLESELM3SIBNzpTDhmwKnVrSzFq4POJDJ/EHgHtCgZU1wyNYhwjaAdMkTvdKQAz4nrU+tKIYVXBhxAZP4i8EjrK6zwx49b+yq+HHNsvDh3aX+7p3JH3U/G/wCrMh/axPljzBWeSPup+N/gFWZD+1ifLHmCg6S+S6Z4qbof4CYDd+U0hxNi07DkhsnIDNP7q2r3J2CIDnw2BjmC1dO8DEGZzKoa7edNJcDZtO6Yb5yIzyn2FW9fZQwTAcyG8Oc8Wbp3A4kz0Lp+PGzBpkq4tjspdtbFc66+Xmm8m4hpFFiQXGchZBzNcOL1EFMZFx7MSJCOJAdLS0yPiOpTcjqGWQXPIlbcCPhaLj1kqorZxotNc9v5gXD9bSD3p9SjJ7pIxv/ldXdFHDO7dkeh09lHpcI0h9JjDBnGGq0GjugnoV5Rqz/8AHF0+M1hhdM7I7CEZKUAGjPn/AMpc39IFnxLlmDSXNhOgf1Q462gtI65dSssJDg/aR6KjEadolOrw711C1ORlFswXP577vhbd4ly0Cj1bRdygsZzWAHXie2akLOldjeSt6mj2UTWcAsY7/wBp/wDYeVXmVfuj9bPO1UFYxNxrC26dkRGv/SWiZHb1KblPXkOJC3OG60SQSROQaL+XlnJOlpc+MgZWCyGyMZFO1xzu7LqlVM1xq6KGTteklLHATl0TVVUFIozS4R2TnKy4guaByiQw1q9yWjiHQ3Pd6rXvJ5bgAo1ePoUSE57XM3WU22Jhxd/M3apDvjcwg2J1Ch0f5ccoIuG6O3q/q+DCaz0NmwSXCyZiZxl1KUs1kTa3OJP1bYlrlxpd1aVJTNwvIvda9LJtImutbksOGb8pxDibFp12aGycgNf3Kta+ydgiA58NllzBauneBiDM5lVNfvOnEuBs2ndMN85EavsVa19lDBMBzIbw5zxZuncDiTMZk6/HjZg0yWPFstlLtrYrnXXy813JamF9GewmdiYHwlpIHQQVR5MVY2PFIfexrbRF4mcAD1nqV3krQyyjRHkStzI+FrSAeslQsh/aRPlt8yC7DtS3kpDMZp2yc/p8kxlXVrID2GGLIc03CcgWkXjNj2LZUWJahsccSxpOsgFZfLnGF8L/ABYtLQPZQ/ls8oVEpJiYTzTdM0NqZWtyGSfQhCUWohRafg3WfBSlFp+DdZ8EIUpYqsR/GxPgH9q2qxdYD+Nf8A/tTVL4j0Wd2j+mOo+aoA8gmRIvVjU9Kdu8IGR9KzzBVxF51qbU4/iIPzmeYLWf4SvMxEh46r0ymHiHo8VX21OrA+jPR4qptLIiF2r0tU6z/JSLYShEGhRbSLStwpbaKXuwzBJMQKNaRaRhUmQq2oce0CDiPBYvLAGFSTZlJ7A/pvB8s+la+rGGRdnw6Fj8towdSZD8sNoOsku8HBFOLTEBTXEmlBdrf79ln4kZxxJ8FMcPQw/jHiVCIU9w9FD+MeJWi/csOLUr0GF6o1JSTC9UakpYC9qmqXRGxWFjxNplMTIwIIvGkBN0CrocBpbDBAJmZkuvkBy6lys6xbR2W3BxFoCTZEzM85GZVP41g8yL1M/yVzGSOb8OiVkmgjfd5Ad72WgVfT6hgxzae3jc5psk68/Sq/8AGsHmRepn+SPxrB5kXqZ/kumwzNNwCq31VK8Wc4EKfQMn4EE2mtJdyOcbRGrkCl0yhsjMLHibTKYmRgZi8alTfjSDzIvUz/JX4K5kEjSC/VWQmB7SyK1t4Cj0KgMgssMBDZkymTecbymqBU0KASYbSCRIzLnXdJU1Crxuzz1V2yZlkMtOXRRqdVsOOJRGgywN4I1EKDAyUo7TOy52hxmOoSn0q3QpEj2iwK5dBE92JzQT0QBJQ6fU8KOQYjZkCQILm3dBUxM02KWQnuGLYbnDlvDSQoaSDkupGtLSHi4SqLRmw2BjBJoEgLzpxKgvyco7nmIWG0XWjxnStTnhOWKzLMrqSSL2Yj8oW5KukZJCbk68ErDLBVCwbk22oHshcQhLp5QqxqeFSJbo28YOBsmWaeZNQcnIDWOYGEh0g4km0QCDKfIJgYKyQuxI8CwKpMEZdiLRfookGqoTIRhBp3N05ibjjjfOagfhGjznJ+q0Zbe1XSFIleNCodTxOsC0ZaZJECjthtDWANaMAEtCFXqrgABYKNTqthxxKI0GWBvBGohQYGSlHaZ2XO0OMx1XT6VboXYke0WBVToInuxOaCei4WCUuSUpYXKHV9TQoBJhtIJEjMudcNZU1C5DiBYFdljSQ4jMaclDrCqIUeW6NJszlIubjKeB0BSocMNAaMAABqAkEpCC4kWQGNBLgMzqhCEKF2hRafg3WfBSlFp+DdZ8EIUpY2n++v8AgH2WyWOp/vj/AIB9k1S+I9Fndo/pjqPmqAi861MqgfxEL5zPMFFIvOtTKpHp4XzWeYLWd4SvMx+MdV6LWZ9EdY8QqS2rmtj6I6x4hUFpZlOLtW/XG0g6KbQWh0QA3gz8Crbg+Hze07VTVW70renylaFVzkh2SYo2tcwkjeo/B8Pm9p2oFAhj8o7SpCS9kxK/oJB6wqMTuKc2TP2j0UGt64ZRmTJBdLisGJP2Glec0mM6I9z3GbnEknSVqa+yVIBiwi5xxcxxLjLO1xvOorKkLUpWsDbtNyvO9oySueGvFhu/tNEKc8eih/GPEqIQprx6KH8Y8SmX7khFqVvYXqjUlJML1RqSlgL2qrq+q51Ig2GkA2weNMCQnmGlZz8FxufC63/4raIV8dQ+MWak5qKKZ2J+q81rCgugRDDcQSJXicrwDy61KqvJ+JSGlzCwAOs8YuF8geQaU5lX72/UzyNV5kV7B/zT5WrRklc2EPGuSwoaZj6p0R0F/ZVgyLjc6H1u/wAVswFmsoa8j0eLZaW2C0ObNs9BE55x2qVkzXT6RbESzabIiQs8UzHiO1JyiV7A91rLUpnU8MphZe548ldoXViY+V8e26zYs2jZm2fFndfPMqYoXS3wpyoqmU9se9bVCo8ma7fSLYiWbTbJEhZ4pmD2y61erh7Cx2EqyGVszA9uhXE3SYNtjmTlaY5s8ZTBE+1ZClZXxw91ixYDjZm2fFBuvmtMKQ8UbdHS3QQS83XWrJdgrHwvjsTvVEdXHNiDb5aqmbkQ0EHdnY8wf5LTlYdmV9IJF8PEfl/2tHlJWL4EIOhynugbeLV0nH7BWyxylzWvOuiXppqZrHviBAFr/d1ByqriLBcxkMhtppJMgTjK4nBNZGx3PdGL3OcZQ73Enn51nqyrSJSCHRJTAkJCzdOaVVtbxKPa3OzxpTmLWE5eJTXd/wAnABms3voNVtCThG7y4L0ZU2U9aRIENphkAucQSROQAndNQaHlFGfR48QltplizxZDjGRmJ3qirKu4tIAESzJpmJCzfKSXhpnY/i0Gqequ0GbL4LgkZetvkrTJWmPiUol73OO5OxJP5mYDkWwXmtX1i+A+2yVqyW3idxIP2C1GTdexaREc2JZkGWhISvtAfddVUBvjGgVfZ1WwAROviJWiQoNbVsyjstOvJua0Yk/YaVkaTlTSHmYfYGZoHiZkpeKnfILjRP1FdFAcLszwC3iFg6PlTSGGZfbGZwB7RIrW1PW7aSy0LnC5zMZH7golp3xi50UU9dFOcLcjwKnoUSt6U6FAiPbK01sxO8TmBgs9U+U8aJGa2IWWDaLjZlIBrjOc9C5ZC57S4blZLVRxSCN2pWsQsVWeVkV7iITrDAbpAWjpJOGpaWoKQ6JR2OeS5xtTJlfJxH2UyQOjaHOXENbHNIWM3b9ysEIQqE6hRafg3WfBSlFp+DdZ8EIUpY+nD+Mf8A+y2CyFN98f8A+yapfEeiz+0P0x1HzVERedak0CJZiw3ZojT0BwTBF51pYC1yLheXBsbr0mtGTgv0CfUZrM21oalpojwGk3mVl4/mFxnrx6VR1jQjBfL8p9U6M2sLNp/hJYdVvVwxhszdCE2yMWmYJBzi5O8IROe7rKh20W00WA6rNErhoVM4Qic93WV1tZRB+d3XPxUK2i2o2Y4LrbP4n1Wqqyn7q2/wBYXH7FYvKSgiFSHACTXSeB8WPaCtNk2w8d3JcOkTJ8QqbLJwMdozQhPpc4qiEYJi0aJ2qO0pGvdrdZwhTXj0UP4x4lRCFMePRQ/jHiU69ZEWpW6heqNSUkwvVGpKWCvaIQhCELB5V+9v1M8jVeZFewf80+Vqo8q/e36meRqvMivYP+afK1acv+OPJeepv853Vy5lpRLUJsQYsdI/C7/YHWqXJSlWKS0cjwWdOI7QOtbOsKLusJ8PnNIGvk7ZLziDFMN4cMWuB6QZ/ZFMdpEWKa8bGpbMOXt9F6JW9J3OBEfyhhlrNw7SF59RKIYloD8sNzzqaFqssKYN7sAwiODv0gT8S1R8iqJMRXkXEBnQZl39q5hOyhL13Vt7xVNi3AfX+lW5LUmxSWjkeCzrvHaAtlWtJ3OBEfyhhlrNw7SF568GDFI/NDidrXf6Wryupo3uwD/kcD+kC14lq6njxStPFcUU5jp5AdW/PL+Vlqtou6xobOc8A/DiewFeg1n7CL8l/kKyuRlFtRnP5GM7zrvAOWqrP2EX5T/IVXVOvKG8Fd2dHhp3P439vsrzeHiNY8V6XTKEyKLMRocLU5GYvvzayvNIeI1jxXqRXVaSC0jmq+yAHNeDy+aw+VdAhwYjBDaGgsJIEzfa0pzJOrocYxN0YHSDJTmJTtTwOgJzLf2sP5Z8ydyHxjaof967Lj3a98/qqhGzv+Gwtw3aK9h1NBaxzBDAa6VoTdfLDlWdyrquFBZDMNgaS8gytGYlpK16zeW/s4XzD5UrTvcZBmtKuiYKdxDRlplzVPkxQmRY5bEaHN3NxkZi8FubWVsaHVMKCS6GwNJEiQXG7HlOhZTI33k/Kd5mLbhd1biH2vkquy42GHEQL3Odl5/lJTTFpD8zDYH6ce2a0GTtQwxCbEe0Oe4WuMAQ1pwABunK+elY+kmb3H+d3iVJZXEcAARYgAEgLRuAwTj4nGMMYbLJhqWNmdJILrUZRVFDdBc9jGtewWuKA2bRiCBo8Fn8maWYdJZfc/iHpw7ZKM+uI5BBixCCJEWjeDiEzQjKKw5ojPMEMic2MscbqZalj52yRi2l1vcofdYvwf3BeeteRhmI6CJHsK9Cyi91jfB/cFgqHDtRGNzvaOtwCqo/0yme1QTM0Dh8ytJVmR7XMDornWiJ2WyEgcASQZlaKgUJsGGIbSSBOU5TvJPJrUhcSEkz5PEVsw0scPgGfFCEIVSZQotPwbrPgpSi0/Bus+CEKUsjTfe3/CPstcshXrdzpIfyEX6kzTH47JDtAflX4EFVD2ScRpKAFNp1G/OOnaogWu03C8w9uE2VnUlbGjvniw+s37jSFtocSHHZMWXsP7vzFedAKRRaU+GZscWnRy6xypaanDziGRT9LWmEYHC7Vr4uTcM4FzdEwR2pv8MM57+6qqFlTGGNh2kgjwKd/FcXmQ+p21UbOoG9ObaiOZb7Kw/DDOe/urrcmWTve86OKPsq78VxeZD721JdlZG5sPqdtRgqOKNrQ8P5WjiRIdHhzMmsaP2BnJWArClGLEdEOLjOWYYAdAknqbT4kYze4nMMANQUMhMQQ7PM6lI1lXt7NaLNCaIUyMJQ4Y/mH77UijUa2f5Rifsn43HjMYORw68T4Kx7gPJUQsJ87ALaQvVGpKXIYkBqXVhr2CEIQEIWDyr97fqZ5Gq8yK9g/5p8rVTZUwXGlPIa4iTLwCfyNV1kYwiC+YI9KcQR+Vq05T/wDOPJeepge/O6uV+vPsoqJudJeOQm2NTr/Ga9BWZy0oJcIcRoJIJYZAm43jDp60vSPwyW4p7tOLHDcajNZ2m08xGQmn/jh2em0b/pDepbPJijWKMzO6bz0m7sAWGZRHkgBjpkgYOxK9MgwgxoaMGtAGoCSvrCGtDQk+y2ufI6R24AffosPlZRrFJJ5HtDunA9o7VBptPMRkJp/44dnptH+0N6lpMtKGXNhvAJIcWmQJuImPKetZQUZ/Md9LtiYgcHRtJ3JKtY6OZ7Rof/f5WzyPotmj2uV7yf0jijwPWrOs/YRflP8AIUuhUfc4bGD8rAOkC/tSayHoIvyn+UrLc7HJi5r0TI9nAGcAvNoeI1jxXqRXmMOjvmOI7Efldn1L04pqu/181m9jggP8vmsfluPSQ/lnzJWREQW4reUtaRqBdPzBWmU9UmPDBYJvYSQOc04gabgViA5zHYlrhraQfEK2ICWDBdUVJdTVe1Iy+ll6gs3luPRw/mHypvIyO57opc5zjJl7iXcruUq4r2rd8QSwesCHN+IcnSCQlGjYzAHctN7zVUpLRru6H6LL5IRAKTI/mhuaNdxl2FbleXxYbobpOBa4HAzaQVe5J0p76Txnud6J3rEule3OmamDF+YDuWd2fV7O0JGZKq66o250iI3+ckfC68dhWyydrFsWA0T47Ghrhy3XA6iJJnKKod8APZIRGiV9wc3MTyHMVjXw4kB94fDeOW9p6CpGGojAvmFBx0E5da7T9+oXpiYFNhmJuYcC+RJaL5ASxzYhefRK4jvEjGiEZrRV1khQIgimIWODLBFo3TJLcJ44FUPpcDS5xTcXaO2kDGN6q+yh91i/B/cFhqq9vC+azzBbnKBpNFigCZsYC/8AMFiargOEeFxXe1ZyO5wVtIfynfe5LdpA94Z5fyvRkIQs1egQhCEIQotPwbrPgpSi0/Bus+CEKUqnKCrd1ZMesFZb5Zz2/U3ag0hnPZ9TdqkEg3ChzQ4WOiw9GphZxXC4cnKP9J/0Lr5yPSFe1hVMGLfaYDntN2qrOTg5Iw+obU62qH+wz5LIf2ab/Acue5MCDC5x/fQliDC5x/fQnPw7/WH1Daj8Pf1h9Q2rrvbear/DX8vdcEGFzj++hKEGFzj++hHAH9YfUNqOAT/3j6htR3pvNT+Gv5e6DBhc4/voSDBhc4/voS+AT/3j6htR+H/6w+obUd6bzR+Gv5e6ZMGFzj++hJ3OCOWfX9gn/wAPf1h9Q2o/Dv8AWH1Dajvbeaj8Nfy91Fj1gAJMEtOHUFYZOVWZ7o4app6hVDBYZue0nS5u1XTI0MCQczrbtVEs+MYRkE7T0Yidjcbn2CeQm98s57fqbtRvlnPb9TdqWT6cQm98s57fqbtXd8M5zetqEJyaE3vhvOb1tRvhvOb1tQhLXU3vhvOb1tRvhvOb1tQhOTXEjfDec3rajfDOc3rahCcRNN74Zzm9bUb4Zzm9bUIS0JG+G85vW1G+G85vW1CE5NcSN8N5zetqN8N5zetqEJaQ+C115a06SAfFG+G85vWEb4bzm9YQoIultaBgANAuQkbu3nN6wjdm85vWEKV18JrsWg6wD4rrGAYADUAPBc3VvOb1hG7N5zesIUWGqUuOYDcQCMxvSd3bzm9YRu7ec3rCFKG0dgwa0aQGhLSN3bzm9YRu7ec3rCFAAGicRNN7u3nN6wjd285vWEKUtCRvhvOb1tXN8M5zetu1CE4hN75Zz2/U3ajfLOe36m7UITii0/Bus+Ce3yznt+pu1RqdGabMnNN5wIKELOcEszu7uxHBLM7u7sQhCEcEszu7uxHBLM7u7sQhCEcEszu7uxHBLM7u7sQhCEcEszu7uxHBLM7u7sQhCEcEszu7uxHBLM7u7sQhCEcEszu7uxHBLM7u7sQhCEcEszu7uxHBLM7u7sQhCEcEszu7uxHBLM7u7sQhCECqmZ3d3YlcFtzu7uxcQhC7wY3O7u7EcGNzu7uxCEIRwY3O7u7EcFtzu7uxCEIRwW3O7u7EcFtzu7uxcQhC7wW3O7u7EcFtzu7uxcQhC7wW3O7u7EcGNzu7uxCEIRwY3O7u7EcGNzu7uxCEIRwY3O7u7F3gxud3d2LiEIXRVrc7u7sSxV7c7u7sQhCEsUEc53ZsXDQRnd2bEIQhJNXNzu7uxc4Obnd3diEIQjg5ud3d2LnBzc7u7sQhCEcGtzu7uxc4Nbnd3diEIQucGNzu7uxc4KZnd3diEIQucEszu7uxHBLM7u7sQhCEcEszu7uxAqlmd3d2IQhC/9k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36" name="AutoShape 12" descr="data:image/jpeg;base64,/9j/4AAQSkZJRgABAQAAAQABAAD/2wCEAAkGBhIQEBQSEhISFRIWEBUUFREUGBAQFxURFhQVFxUUFBQXHCYfFxkjGRQUHy8gIycpLCwsFR4xNTAqNSYrLCkBCQoKDgwOGg8PGjEkHyQ1KiwqLCoqLCwvKi0vNC8wNCwtLDA1LC01LDQqLyksLCwpKSwpLCwsLDQsLCwpLCwsLP/AABEIAIQBfwMBIgACEQEDEQH/xAAbAAABBQEBAAAAAAAAAAAAAAAAAgMEBQYBB//EAEUQAAECAgUFDAgEBgIDAAAAAAEAAgMRBAUSITEGUWFx0RMUFSJBUoGRoaKxsiMyMzRyc5LBFkKC8CRiY8LS4UNTJTWD/8QAGgEAAgMBAQAAAAAAAAAAAAAAAAQBAwUCBv/EADYRAAEDAgMFBgQGAwEBAAAAAAEAAgMEERIhMRNBUWFxBRQygZGhIsHh8BUjM1Kx0TRCYvEk/9oADAMBAAIRAxEAPwD2vfGhG+NCYTdIpDYbS5xkB+5IAuoJAFype+NCbNPbnb9QWWjUyJHOJazkaPvnTLoMJtxN/wC8ybFNxKz3V37RlxJstfwgzO36mo4QZnb9TVj/AEOnvI9Dp7y67sOJ9Fx388B6rYcIMzt+pqOEGZ2/U1ZCUHT3kShae8juw4n0R348B6rX8IMzt+pqOEGZ2/U1ZCULT2rkoOnvI7sOJ9Ed+PAeq2HCDM7fqajhBmdv1NWPlC095AbCPL4hHdhxPojvx4D1WzFKnydq7vjQsgwPhcaG4/DyEasCr2raxEZs8HD1m/caFTJCWC4zCZhqRIcJFirLfGhG+NCYQqE2n98aEb40JhCEJ/fGhG+NCYQhCf3xoRvjQmEIQn98aEb40JhCEJ/fGhG+NCYQhCf3xoRvjQmEIQn98aEb40JhCEJ/fGhG+NCYQhCf3xoRvjQmEIQn98aEb40JhCEJ/fGhG+NCYQhCf3xoRvjQmEIQn98aEb40JhCEJ/fGhG+NCYQhCf3xoRvjQmEIQn98aFBrOLMN1nwT6i0/Bus+CEKUqGv41uIyEMPWP71A9avlmqWZ0l3w7ExTj47pOtNo7cSAo1MpFnituuv1ZlDmiI+bidJSVqNFgsB7sRTjQSZAEk4AXqxh5PR3CdiWsgHqV7UFUCEwPcPSOE/hB5B91ZOpLR/pJSVJvZgWnFQtw4pTa6w9Lq+JC9dhGm4jrFyjr0FzWxGkEAtIkQVi64q7cIlkeqRNp0ZjpGxWwz4zY6qippdkMTTcKEuTQuJlIrs1yaFxChSKLSbJkcPDSplHi7lHa4eq4yPT/uRVUpsV02Qz/MP32Kp7R6piJ5HlmtehJhm4akpY69MmqVSmwmF7zJolMyJxIAuGkhV/4oo3/Z3Yn+K7lR7pE/R52qjyaqOFHhudEDph8hIkXSB+6ajjYYy999dyzp6iYTCKIDMXzvzWmoNaQo89zdasync4SnOWIGYqVJQqtqeHR7W52uNKczawnLxSafXsGAZPdxua0Wj05ulUloc60dymmyFkeKYgH2U9RK1p+4QjEs2pECU7OJAxkc6ZoFfwIxstdJ3I1wsk6uQpnKv3V+tnnCljDjDXBcyTAwufGb2BUmqK03xC3SzZ4xEp2sJcshnUWpMod8uc3c7NlodO1anfKWATWSPup+N/gFV5D+0ifKHmCvMTbSZaaJNtRITDn4r35rYoUanVjDgicRwE8BiTqAvKgwMqqO8ytObpcJDr5OlLCN7hcBPunjY7C5wB6q3QmaXTGwmF7zxRKZALsTIYa0mg1hDjtLoZmAZG4i+QOB1hRhNr2yXeNuLDfPgpCFX02v4EF5Y9xDgASA1zsbxeAp7XggOBuInPRKc0FpAuQhsjHEgHMa8l1Ch0CuIUckQ3EkCZ4rm3HSQpigtLTYqWPa8XabhCFB4ag7ruNo7pasysuxlPGUlIplMZBYXvMmiUzInEyFw1qcDshbVciRhBIIy15J5CYoVPZGZbYZtmRMgtvGOKr6RlVR2Os2nOlytFodfL0KRG4mwC5dPG1ocXCx0zVuhR6BT2R2W4ZJE5Xgi8a9akLkgg2Ksa4OFxohCjU6sYcATiOAngMSdQGKgwMqqO8ytFulwsjr5OldCN7hcBVunjY7C5wB6q3QuFwAnySn0KuhZR0dzXOD7mynMOGM5AAi83HBQGudoF06RjMnEBWSFV0TKaBFeGBxBJkLQsgnMDtVohzHNycERyMkF2G6EIQuVYhRafg3WfBSlFp+DdZ8EIUpZik+8v+HYtOspSow328Tvsj7Jmn8R6JGuPwDqPmq049KeoTLURjTgXtB1FwUcm/pUqrPbQ/ms8wWm7QrAZm4LfR3SaVHD5YJ6leqejxUK0shguF6KZ1nKTBdxteKqsrofEY7lDyOgif2CsKO7jDp8FOmFOLA8OUBm1iLb6rzmSCvRpjQuEA5kz3v8A590n+G/9+31XnK5Na+tsnWRAXQwGvzC4O0Ech0rIOBBkbiDIjMUzHK2QXCQngdCbOXFLf7JnxD7qGpMaMBCZM/mH3XblVGdVs4PqjUlJML1RqSliL1iq8qPdIn6PO1ZaqKJSnsJgOcG2pEB9jjSHJPNJanKj3SJ+jztULIr2L/mnytT0T8EBI4/0seoiEtY1pJHw7vNOUA0ijwIz45LiG2mTdbwB6r5KpyZqttIe+JFm4Ai4k8Z7pkk9XatXWNG3WE9nK5hA1yu7ZLKZMVo2jvfDi8UEi8z4r2zBBzY9imNxcx5brloonjbHNE15uzPXjz9kvKip2QLESELM3SIBNzpTDhmwKnVrSzFq4POJDJ/EHgHtCgZU1wyNYhwjaAdMkTvdKQAz4nrU+tKIYVXBhxAZP4i8EjrK6zwx49b+yq+HHNsvDh3aX+7p3JH3U/G/wCrMh/axPljzBWeSPup+N/gFWZD+1ifLHmCg6S+S6Z4qbof4CYDd+U0hxNi07DkhsnIDNP7q2r3J2CIDnw2BjmC1dO8DEGZzKoa7edNJcDZtO6Yb5yIzyn2FW9fZQwTAcyG8Oc8Wbp3A4kz0Lp+PGzBpkq4tjspdtbFc66+Xmm8m4hpFFiQXGchZBzNcOL1EFMZFx7MSJCOJAdLS0yPiOpTcjqGWQXPIlbcCPhaLj1kqorZxotNc9v5gXD9bSD3p9SjJ7pIxv/ldXdFHDO7dkeh09lHpcI0h9JjDBnGGq0GjugnoV5Rqz/8AHF0+M1hhdM7I7CEZKUAGjPn/AMpc39IFnxLlmDSXNhOgf1Q462gtI65dSssJDg/aR6KjEadolOrw711C1ORlFswXP577vhbd4ly0Cj1bRdygsZzWAHXie2akLOldjeSt6mj2UTWcAsY7/wBp/wDYeVXmVfuj9bPO1UFYxNxrC26dkRGv/SWiZHb1KblPXkOJC3OG60SQSROQaL+XlnJOlpc+MgZWCyGyMZFO1xzu7LqlVM1xq6KGTteklLHATl0TVVUFIozS4R2TnKy4guaByiQw1q9yWjiHQ3Pd6rXvJ5bgAo1ePoUSE57XM3WU22Jhxd/M3apDvjcwg2J1Ch0f5ccoIuG6O3q/q+DCaz0NmwSXCyZiZxl1KUs1kTa3OJP1bYlrlxpd1aVJTNwvIvda9LJtImutbksOGb8pxDibFp12aGycgNf3Kta+ydgiA58NllzBauneBiDM5lVNfvOnEuBs2ndMN85EavsVa19lDBMBzIbw5zxZuncDiTMZk6/HjZg0yWPFstlLtrYrnXXy813JamF9GewmdiYHwlpIHQQVR5MVY2PFIfexrbRF4mcAD1nqV3krQyyjRHkStzI+FrSAeslQsh/aRPlt8yC7DtS3kpDMZp2yc/p8kxlXVrID2GGLIc03CcgWkXjNj2LZUWJahsccSxpOsgFZfLnGF8L/ABYtLQPZQ/ls8oVEpJiYTzTdM0NqZWtyGSfQhCUWohRafg3WfBSlFp+DdZ8EIUpYqsR/GxPgH9q2qxdYD+Nf8A/tTVL4j0Wd2j+mOo+aoA8gmRIvVjU9Kdu8IGR9KzzBVxF51qbU4/iIPzmeYLWf4SvMxEh46r0ymHiHo8VX21OrA+jPR4qptLIiF2r0tU6z/JSLYShEGhRbSLStwpbaKXuwzBJMQKNaRaRhUmQq2oce0CDiPBYvLAGFSTZlJ7A/pvB8s+la+rGGRdnw6Fj8towdSZD8sNoOsku8HBFOLTEBTXEmlBdrf79ln4kZxxJ8FMcPQw/jHiVCIU9w9FD+MeJWi/csOLUr0GF6o1JSTC9UakpYC9qmqXRGxWFjxNplMTIwIIvGkBN0CrocBpbDBAJmZkuvkBy6lys6xbR2W3BxFoCTZEzM85GZVP41g8yL1M/yVzGSOb8OiVkmgjfd5Ad72WgVfT6hgxzae3jc5psk68/Sq/8AGsHmRepn+SPxrB5kXqZ/kumwzNNwCq31VK8Wc4EKfQMn4EE2mtJdyOcbRGrkCl0yhsjMLHibTKYmRgZi8alTfjSDzIvUz/JX4K5kEjSC/VWQmB7SyK1t4Cj0KgMgssMBDZkymTecbymqBU0KASYbSCRIzLnXdJU1Crxuzz1V2yZlkMtOXRRqdVsOOJRGgywN4I1EKDAyUo7TOy52hxmOoSn0q3QpEj2iwK5dBE92JzQT0QBJQ6fU8KOQYjZkCQILm3dBUxM02KWQnuGLYbnDlvDSQoaSDkupGtLSHi4SqLRmw2BjBJoEgLzpxKgvyco7nmIWG0XWjxnStTnhOWKzLMrqSSL2Yj8oW5KukZJCbk68ErDLBVCwbk22oHshcQhLp5QqxqeFSJbo28YOBsmWaeZNQcnIDWOYGEh0g4km0QCDKfIJgYKyQuxI8CwKpMEZdiLRfookGqoTIRhBp3N05ibjjjfOagfhGjznJ+q0Zbe1XSFIleNCodTxOsC0ZaZJECjthtDWANaMAEtCFXqrgABYKNTqthxxKI0GWBvBGohQYGSlHaZ2XO0OMx1XT6VboXYke0WBVToInuxOaCei4WCUuSUpYXKHV9TQoBJhtIJEjMudcNZU1C5DiBYFdljSQ4jMaclDrCqIUeW6NJszlIubjKeB0BSocMNAaMAABqAkEpCC4kWQGNBLgMzqhCEKF2hRafg3WfBSlFp+DdZ8EIUpY2n++v8AgH2WyWOp/vj/AIB9k1S+I9Fndo/pjqPmqAi861MqgfxEL5zPMFFIvOtTKpHp4XzWeYLWd4SvMx+MdV6LWZ9EdY8QqS2rmtj6I6x4hUFpZlOLtW/XG0g6KbQWh0QA3gz8Crbg+Hze07VTVW70renylaFVzkh2SYo2tcwkjeo/B8Pm9p2oFAhj8o7SpCS9kxK/oJB6wqMTuKc2TP2j0UGt64ZRmTJBdLisGJP2Glec0mM6I9z3GbnEknSVqa+yVIBiwi5xxcxxLjLO1xvOorKkLUpWsDbtNyvO9oySueGvFhu/tNEKc8eih/GPEqIQprx6KH8Y8SmX7khFqVvYXqjUlJML1RqSlgL2qrq+q51Ig2GkA2weNMCQnmGlZz8FxufC63/4raIV8dQ+MWak5qKKZ2J+q81rCgugRDDcQSJXicrwDy61KqvJ+JSGlzCwAOs8YuF8geQaU5lX72/UzyNV5kV7B/zT5WrRklc2EPGuSwoaZj6p0R0F/ZVgyLjc6H1u/wAVswFmsoa8j0eLZaW2C0ObNs9BE55x2qVkzXT6RbESzabIiQs8UzHiO1JyiV7A91rLUpnU8MphZe548ldoXViY+V8e26zYs2jZm2fFndfPMqYoXS3wpyoqmU9se9bVCo8ma7fSLYiWbTbJEhZ4pmD2y61erh7Cx2EqyGVszA9uhXE3SYNtjmTlaY5s8ZTBE+1ZClZXxw91ixYDjZm2fFBuvmtMKQ8UbdHS3QQS83XWrJdgrHwvjsTvVEdXHNiDb5aqmbkQ0EHdnY8wf5LTlYdmV9IJF8PEfl/2tHlJWL4EIOhynugbeLV0nH7BWyxylzWvOuiXppqZrHviBAFr/d1ByqriLBcxkMhtppJMgTjK4nBNZGx3PdGL3OcZQ73Enn51nqyrSJSCHRJTAkJCzdOaVVtbxKPa3OzxpTmLWE5eJTXd/wAnABms3voNVtCThG7y4L0ZU2U9aRIENphkAucQSROQAndNQaHlFGfR48QltplizxZDjGRmJ3qirKu4tIAESzJpmJCzfKSXhpnY/i0Gqequ0GbL4LgkZetvkrTJWmPiUol73OO5OxJP5mYDkWwXmtX1i+A+2yVqyW3idxIP2C1GTdexaREc2JZkGWhISvtAfddVUBvjGgVfZ1WwAROviJWiQoNbVsyjstOvJua0Yk/YaVkaTlTSHmYfYGZoHiZkpeKnfILjRP1FdFAcLszwC3iFg6PlTSGGZfbGZwB7RIrW1PW7aSy0LnC5zMZH7golp3xi50UU9dFOcLcjwKnoUSt6U6FAiPbK01sxO8TmBgs9U+U8aJGa2IWWDaLjZlIBrjOc9C5ZC57S4blZLVRxSCN2pWsQsVWeVkV7iITrDAbpAWjpJOGpaWoKQ6JR2OeS5xtTJlfJxH2UyQOjaHOXENbHNIWM3b9ysEIQqE6hRafg3WfBSlFp+DdZ8EIUpY+nD+Mf8A+y2CyFN98f8A+yapfEeiz+0P0x1HzVERedak0CJZiw3ZojT0BwTBF51pYC1yLheXBsbr0mtGTgv0CfUZrM21oalpojwGk3mVl4/mFxnrx6VR1jQjBfL8p9U6M2sLNp/hJYdVvVwxhszdCE2yMWmYJBzi5O8IROe7rKh20W00WA6rNErhoVM4Qic93WV1tZRB+d3XPxUK2i2o2Y4LrbP4n1Wqqyn7q2/wBYXH7FYvKSgiFSHACTXSeB8WPaCtNk2w8d3JcOkTJ8QqbLJwMdozQhPpc4qiEYJi0aJ2qO0pGvdrdZwhTXj0UP4x4lRCFMePRQ/jHiU69ZEWpW6heqNSUkwvVGpKWCvaIQhCELB5V+9v1M8jVeZFewf80+Vqo8q/e36meRqvMivYP+afK1acv+OPJeepv853Vy5lpRLUJsQYsdI/C7/YHWqXJSlWKS0cjwWdOI7QOtbOsKLusJ8PnNIGvk7ZLziDFMN4cMWuB6QZ/ZFMdpEWKa8bGpbMOXt9F6JW9J3OBEfyhhlrNw7SF59RKIYloD8sNzzqaFqssKYN7sAwiODv0gT8S1R8iqJMRXkXEBnQZl39q5hOyhL13Vt7xVNi3AfX+lW5LUmxSWjkeCzrvHaAtlWtJ3OBEfyhhlrNw7SF568GDFI/NDidrXf6Wryupo3uwD/kcD+kC14lq6njxStPFcUU5jp5AdW/PL+Vlqtou6xobOc8A/DiewFeg1n7CL8l/kKyuRlFtRnP5GM7zrvAOWqrP2EX5T/IVXVOvKG8Fd2dHhp3P439vsrzeHiNY8V6XTKEyKLMRocLU5GYvvzayvNIeI1jxXqRXVaSC0jmq+yAHNeDy+aw+VdAhwYjBDaGgsJIEzfa0pzJOrocYxN0YHSDJTmJTtTwOgJzLf2sP5Z8ydyHxjaof967Lj3a98/qqhGzv+Gwtw3aK9h1NBaxzBDAa6VoTdfLDlWdyrquFBZDMNgaS8gytGYlpK16zeW/s4XzD5UrTvcZBmtKuiYKdxDRlplzVPkxQmRY5bEaHN3NxkZi8FubWVsaHVMKCS6GwNJEiQXG7HlOhZTI33k/Kd5mLbhd1biH2vkquy42GHEQL3Odl5/lJTTFpD8zDYH6ce2a0GTtQwxCbEe0Oe4WuMAQ1pwABunK+elY+kmb3H+d3iVJZXEcAARYgAEgLRuAwTj4nGMMYbLJhqWNmdJILrUZRVFDdBc9jGtewWuKA2bRiCBo8Fn8maWYdJZfc/iHpw7ZKM+uI5BBixCCJEWjeDiEzQjKKw5ojPMEMic2MscbqZalj52yRi2l1vcofdYvwf3BeeteRhmI6CJHsK9Cyi91jfB/cFgqHDtRGNzvaOtwCqo/0yme1QTM0Dh8ytJVmR7XMDornWiJ2WyEgcASQZlaKgUJsGGIbSSBOU5TvJPJrUhcSEkz5PEVsw0scPgGfFCEIVSZQotPwbrPgpSi0/Bus+CEKUsjTfe3/CPstcshXrdzpIfyEX6kzTH47JDtAflX4EFVD2ScRpKAFNp1G/OOnaogWu03C8w9uE2VnUlbGjvniw+s37jSFtocSHHZMWXsP7vzFedAKRRaU+GZscWnRy6xypaanDziGRT9LWmEYHC7Vr4uTcM4FzdEwR2pv8MM57+6qqFlTGGNh2kgjwKd/FcXmQ+p21UbOoG9ObaiOZb7Kw/DDOe/urrcmWTve86OKPsq78VxeZD721JdlZG5sPqdtRgqOKNrQ8P5WjiRIdHhzMmsaP2BnJWArClGLEdEOLjOWYYAdAknqbT4kYze4nMMANQUMhMQQ7PM6lI1lXt7NaLNCaIUyMJQ4Y/mH77UijUa2f5Rifsn43HjMYORw68T4Kx7gPJUQsJ87ALaQvVGpKXIYkBqXVhr2CEIQEIWDyr97fqZ5Gq8yK9g/5p8rVTZUwXGlPIa4iTLwCfyNV1kYwiC+YI9KcQR+Vq05T/wDOPJeepge/O6uV+vPsoqJudJeOQm2NTr/Ga9BWZy0oJcIcRoJIJYZAm43jDp60vSPwyW4p7tOLHDcajNZ2m08xGQmn/jh2em0b/pDepbPJijWKMzO6bz0m7sAWGZRHkgBjpkgYOxK9MgwgxoaMGtAGoCSvrCGtDQk+y2ufI6R24AffosPlZRrFJJ5HtDunA9o7VBptPMRkJp/44dnptH+0N6lpMtKGXNhvAJIcWmQJuImPKetZQUZ/Md9LtiYgcHRtJ3JKtY6OZ7Rof/f5WzyPotmj2uV7yf0jijwPWrOs/YRflP8AIUuhUfc4bGD8rAOkC/tSayHoIvyn+UrLc7HJi5r0TI9nAGcAvNoeI1jxXqRXmMOjvmOI7Efldn1L04pqu/181m9jggP8vmsfluPSQ/lnzJWREQW4reUtaRqBdPzBWmU9UmPDBYJvYSQOc04gabgViA5zHYlrhraQfEK2ICWDBdUVJdTVe1Iy+ll6gs3luPRw/mHypvIyO57opc5zjJl7iXcruUq4r2rd8QSwesCHN+IcnSCQlGjYzAHctN7zVUpLRru6H6LL5IRAKTI/mhuaNdxl2FbleXxYbobpOBa4HAzaQVe5J0p76Txnud6J3rEule3OmamDF+YDuWd2fV7O0JGZKq66o250iI3+ckfC68dhWyydrFsWA0T47Ghrhy3XA6iJJnKKod8APZIRGiV9wc3MTyHMVjXw4kB94fDeOW9p6CpGGojAvmFBx0E5da7T9+oXpiYFNhmJuYcC+RJaL5ASxzYhefRK4jvEjGiEZrRV1khQIgimIWODLBFo3TJLcJ44FUPpcDS5xTcXaO2kDGN6q+yh91i/B/cFhqq9vC+azzBbnKBpNFigCZsYC/8AMFiargOEeFxXe1ZyO5wVtIfynfe5LdpA94Z5fyvRkIQs1egQhCEIQotPwbrPgpSi0/Bus+CEKUqnKCrd1ZMesFZb5Zz2/U3ag0hnPZ9TdqkEg3ChzQ4WOiw9GphZxXC4cnKP9J/0Lr5yPSFe1hVMGLfaYDntN2qrOTg5Iw+obU62qH+wz5LIf2ab/Acue5MCDC5x/fQliDC5x/fQnPw7/WH1Daj8Pf1h9Q2rrvbear/DX8vdcEGFzj++hKEGFzj++hHAH9YfUNqOAT/3j6htR3pvNT+Gv5e6DBhc4/voSDBhc4/voS+AT/3j6htR+H/6w+obUd6bzR+Gv5e6ZMGFzj++hJ3OCOWfX9gn/wAPf1h9Q2o/Dv8AWH1Dajvbeaj8Nfy91Fj1gAJMEtOHUFYZOVWZ7o4app6hVDBYZue0nS5u1XTI0MCQczrbtVEs+MYRkE7T0Yidjcbn2CeQm98s57fqbtRvlnPb9TdqWT6cQm98s57fqbtXd8M5zetqEJyaE3vhvOb1tRvhvOb1tQhLXU3vhvOb1tRvhvOb1tQhOTXEjfDec3rajfDOc3rahCcRNN74Zzm9bUb4Zzm9bUIS0JG+G85vW1G+G85vW1CE5NcSN8N5zetqN8N5zetqEJaQ+C115a06SAfFG+G85vWEb4bzm9YQoIultaBgANAuQkbu3nN6wjdm85vWEKV18JrsWg6wD4rrGAYADUAPBc3VvOb1hG7N5zesIUWGqUuOYDcQCMxvSd3bzm9YRu7ec3rCFKG0dgwa0aQGhLSN3bzm9YRu7ec3rCFAAGicRNN7u3nN6wjd285vWEKUtCRvhvOb1tXN8M5zetu1CE4hN75Zz2/U3ajfLOe36m7UITii0/Bus+Ce3yznt+pu1RqdGabMnNN5wIKELOcEszu7uxHBLM7u7sQhCEcEszu7uxHBLM7u7sQhCEcEszu7uxHBLM7u7sQhCEcEszu7uxHBLM7u7sQhCEcEszu7uxHBLM7u7sQhCEcEszu7uxHBLM7u7sQhCEcEszu7uxHBLM7u7sQhCEcEszu7uxHBLM7u7sQhCECqmZ3d3YlcFtzu7uxcQhC7wY3O7u7EcGNzu7uxCEIRwY3O7u7EcFtzu7uxCEIRwW3O7u7EcFtzu7uxcQhC7wW3O7u7EcFtzu7uxcQhC7wW3O7u7EcGNzu7uxCEIRwY3O7u7EcGNzu7uxCEIRwY3O7u7F3gxud3d2LiEIXRVrc7u7sSxV7c7u7sQhCEsUEc53ZsXDQRnd2bEIQhJNXNzu7uxc4Obnd3diEIQjg5ud3d2LnBzc7u7sQhCEcGtzu7uxc4Nbnd3diEIQucGNzu7uxc4KZnd3diEIQucEszu7uxHBLM7u7sQhCEcEszu7uxAqlmd3d2IQhC/9k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38" name="AutoShape 14" descr="data:image/jpeg;base64,/9j/4AAQSkZJRgABAQAAAQABAAD/2wCEAAkGBhIQEBQSEhISFRIWEBUUFREUGBAQFxURFhQVFxUUFBQXHCYfFxkjGRQUHy8gIycpLCwsFR4xNTAqNSYrLCkBCQoKDgwOGg8PGjEkHyQ1KiwqLCoqLCwvKi0vNC8wNCwtLDA1LC01LDQqLyksLCwpKSwpLCwsLDQsLCwpLCwsLP/AABEIAIQBfwMBIgACEQEDEQH/xAAbAAABBQEBAAAAAAAAAAAAAAAAAgMEBQYBB//EAEUQAAECAgUFDAgEBgIDAAAAAAEAAgMRBAUSITEGUWFx0RMUFSJBUoGRoaKxsiMyMzRyc5LBFkKC8CRiY8LS4UNTJTWD/8QAGgEAAgMBAQAAAAAAAAAAAAAAAAQBAwUCBv/EADYRAAEDAgMFBgQGAwEBAAAAAAEAAgMEERIhMRNBUWFxBRQygZGhIsHh8BUjM1Kx0TRCYvEk/9oADAMBAAIRAxEAPwD2vfGhG+NCYTdIpDYbS5xkB+5IAuoJAFype+NCbNPbnb9QWWjUyJHOJazkaPvnTLoMJtxN/wC8ybFNxKz3V37RlxJstfwgzO36mo4QZnb9TVj/AEOnvI9Dp7y67sOJ9Fx388B6rYcIMzt+pqOEGZ2/U1ZCUHT3kShae8juw4n0R348B6rX8IMzt+pqOEGZ2/U1ZCULT2rkoOnvI7sOJ9Ed+PAeq2HCDM7fqajhBmdv1NWPlC095AbCPL4hHdhxPojvx4D1WzFKnydq7vjQsgwPhcaG4/DyEasCr2raxEZs8HD1m/caFTJCWC4zCZhqRIcJFirLfGhG+NCYQqE2n98aEb40JhCEJ/fGhG+NCYQhCf3xoRvjQmEIQn98aEb40JhCEJ/fGhG+NCYQhCf3xoRvjQmEIQn98aEb40JhCEJ/fGhG+NCYQhCf3xoRvjQmEIQn98aEb40JhCEJ/fGhG+NCYQhCf3xoRvjQmEIQn98aEb40JhCEJ/fGhG+NCYQhCf3xoRvjQmEIQn98aFBrOLMN1nwT6i0/Bus+CEKUqGv41uIyEMPWP71A9avlmqWZ0l3w7ExTj47pOtNo7cSAo1MpFnituuv1ZlDmiI+bidJSVqNFgsB7sRTjQSZAEk4AXqxh5PR3CdiWsgHqV7UFUCEwPcPSOE/hB5B91ZOpLR/pJSVJvZgWnFQtw4pTa6w9Lq+JC9dhGm4jrFyjr0FzWxGkEAtIkQVi64q7cIlkeqRNp0ZjpGxWwz4zY6qippdkMTTcKEuTQuJlIrs1yaFxChSKLSbJkcPDSplHi7lHa4eq4yPT/uRVUpsV02Qz/MP32Kp7R6piJ5HlmtehJhm4akpY69MmqVSmwmF7zJolMyJxIAuGkhV/4oo3/Z3Yn+K7lR7pE/R52qjyaqOFHhudEDph8hIkXSB+6ajjYYy999dyzp6iYTCKIDMXzvzWmoNaQo89zdasync4SnOWIGYqVJQqtqeHR7W52uNKczawnLxSafXsGAZPdxua0Wj05ulUloc60dymmyFkeKYgH2U9RK1p+4QjEs2pECU7OJAxkc6ZoFfwIxstdJ3I1wsk6uQpnKv3V+tnnCljDjDXBcyTAwufGb2BUmqK03xC3SzZ4xEp2sJcshnUWpMod8uc3c7NlodO1anfKWATWSPup+N/gFV5D+0ifKHmCvMTbSZaaJNtRITDn4r35rYoUanVjDgicRwE8BiTqAvKgwMqqO8ytObpcJDr5OlLCN7hcBPunjY7C5wB6q3QmaXTGwmF7zxRKZALsTIYa0mg1hDjtLoZmAZG4i+QOB1hRhNr2yXeNuLDfPgpCFX02v4EF5Y9xDgASA1zsbxeAp7XggOBuInPRKc0FpAuQhsjHEgHMa8l1Ch0CuIUckQ3EkCZ4rm3HSQpigtLTYqWPa8XabhCFB4ag7ruNo7pasysuxlPGUlIplMZBYXvMmiUzInEyFw1qcDshbVciRhBIIy15J5CYoVPZGZbYZtmRMgtvGOKr6RlVR2Os2nOlytFodfL0KRG4mwC5dPG1ocXCx0zVuhR6BT2R2W4ZJE5Xgi8a9akLkgg2Ksa4OFxohCjU6sYcATiOAngMSdQGKgwMqqO8ytFulwsjr5OldCN7hcBVunjY7C5wB6q3QuFwAnySn0KuhZR0dzXOD7mynMOGM5AAi83HBQGudoF06RjMnEBWSFV0TKaBFeGBxBJkLQsgnMDtVohzHNycERyMkF2G6EIQuVYhRafg3WfBSlFp+DdZ8EIUpZik+8v+HYtOspSow328Tvsj7Jmn8R6JGuPwDqPmq049KeoTLURjTgXtB1FwUcm/pUqrPbQ/ms8wWm7QrAZm4LfR3SaVHD5YJ6leqejxUK0shguF6KZ1nKTBdxteKqsrofEY7lDyOgif2CsKO7jDp8FOmFOLA8OUBm1iLb6rzmSCvRpjQuEA5kz3v8A590n+G/9+31XnK5Na+tsnWRAXQwGvzC4O0Ech0rIOBBkbiDIjMUzHK2QXCQngdCbOXFLf7JnxD7qGpMaMBCZM/mH3XblVGdVs4PqjUlJML1RqSliL1iq8qPdIn6PO1ZaqKJSnsJgOcG2pEB9jjSHJPNJanKj3SJ+jztULIr2L/mnytT0T8EBI4/0seoiEtY1pJHw7vNOUA0ijwIz45LiG2mTdbwB6r5KpyZqttIe+JFm4Ai4k8Z7pkk9XatXWNG3WE9nK5hA1yu7ZLKZMVo2jvfDi8UEi8z4r2zBBzY9imNxcx5brloonjbHNE15uzPXjz9kvKip2QLESELM3SIBNzpTDhmwKnVrSzFq4POJDJ/EHgHtCgZU1wyNYhwjaAdMkTvdKQAz4nrU+tKIYVXBhxAZP4i8EjrK6zwx49b+yq+HHNsvDh3aX+7p3JH3U/G/wCrMh/axPljzBWeSPup+N/gFWZD+1ifLHmCg6S+S6Z4qbof4CYDd+U0hxNi07DkhsnIDNP7q2r3J2CIDnw2BjmC1dO8DEGZzKoa7edNJcDZtO6Yb5yIzyn2FW9fZQwTAcyG8Oc8Wbp3A4kz0Lp+PGzBpkq4tjspdtbFc66+Xmm8m4hpFFiQXGchZBzNcOL1EFMZFx7MSJCOJAdLS0yPiOpTcjqGWQXPIlbcCPhaLj1kqorZxotNc9v5gXD9bSD3p9SjJ7pIxv/ldXdFHDO7dkeh09lHpcI0h9JjDBnGGq0GjugnoV5Rqz/8AHF0+M1hhdM7I7CEZKUAGjPn/AMpc39IFnxLlmDSXNhOgf1Q462gtI65dSssJDg/aR6KjEadolOrw711C1ORlFswXP577vhbd4ly0Cj1bRdygsZzWAHXie2akLOldjeSt6mj2UTWcAsY7/wBp/wDYeVXmVfuj9bPO1UFYxNxrC26dkRGv/SWiZHb1KblPXkOJC3OG60SQSROQaL+XlnJOlpc+MgZWCyGyMZFO1xzu7LqlVM1xq6KGTteklLHATl0TVVUFIozS4R2TnKy4guaByiQw1q9yWjiHQ3Pd6rXvJ5bgAo1ePoUSE57XM3WU22Jhxd/M3apDvjcwg2J1Ch0f5ccoIuG6O3q/q+DCaz0NmwSXCyZiZxl1KUs1kTa3OJP1bYlrlxpd1aVJTNwvIvda9LJtImutbksOGb8pxDibFp12aGycgNf3Kta+ydgiA58NllzBauneBiDM5lVNfvOnEuBs2ndMN85EavsVa19lDBMBzIbw5zxZuncDiTMZk6/HjZg0yWPFstlLtrYrnXXy813JamF9GewmdiYHwlpIHQQVR5MVY2PFIfexrbRF4mcAD1nqV3krQyyjRHkStzI+FrSAeslQsh/aRPlt8yC7DtS3kpDMZp2yc/p8kxlXVrID2GGLIc03CcgWkXjNj2LZUWJahsccSxpOsgFZfLnGF8L/ABYtLQPZQ/ls8oVEpJiYTzTdM0NqZWtyGSfQhCUWohRafg3WfBSlFp+DdZ8EIUpYqsR/GxPgH9q2qxdYD+Nf8A/tTVL4j0Wd2j+mOo+aoA8gmRIvVjU9Kdu8IGR9KzzBVxF51qbU4/iIPzmeYLWf4SvMxEh46r0ymHiHo8VX21OrA+jPR4qptLIiF2r0tU6z/JSLYShEGhRbSLStwpbaKXuwzBJMQKNaRaRhUmQq2oce0CDiPBYvLAGFSTZlJ7A/pvB8s+la+rGGRdnw6Fj8towdSZD8sNoOsku8HBFOLTEBTXEmlBdrf79ln4kZxxJ8FMcPQw/jHiVCIU9w9FD+MeJWi/csOLUr0GF6o1JSTC9UakpYC9qmqXRGxWFjxNplMTIwIIvGkBN0CrocBpbDBAJmZkuvkBy6lys6xbR2W3BxFoCTZEzM85GZVP41g8yL1M/yVzGSOb8OiVkmgjfd5Ad72WgVfT6hgxzae3jc5psk68/Sq/8AGsHmRepn+SPxrB5kXqZ/kumwzNNwCq31VK8Wc4EKfQMn4EE2mtJdyOcbRGrkCl0yhsjMLHibTKYmRgZi8alTfjSDzIvUz/JX4K5kEjSC/VWQmB7SyK1t4Cj0KgMgssMBDZkymTecbymqBU0KASYbSCRIzLnXdJU1Crxuzz1V2yZlkMtOXRRqdVsOOJRGgywN4I1EKDAyUo7TOy52hxmOoSn0q3QpEj2iwK5dBE92JzQT0QBJQ6fU8KOQYjZkCQILm3dBUxM02KWQnuGLYbnDlvDSQoaSDkupGtLSHi4SqLRmw2BjBJoEgLzpxKgvyco7nmIWG0XWjxnStTnhOWKzLMrqSSL2Yj8oW5KukZJCbk68ErDLBVCwbk22oHshcQhLp5QqxqeFSJbo28YOBsmWaeZNQcnIDWOYGEh0g4km0QCDKfIJgYKyQuxI8CwKpMEZdiLRfookGqoTIRhBp3N05ibjjjfOagfhGjznJ+q0Zbe1XSFIleNCodTxOsC0ZaZJECjthtDWANaMAEtCFXqrgABYKNTqthxxKI0GWBvBGohQYGSlHaZ2XO0OMx1XT6VboXYke0WBVToInuxOaCei4WCUuSUpYXKHV9TQoBJhtIJEjMudcNZU1C5DiBYFdljSQ4jMaclDrCqIUeW6NJszlIubjKeB0BSocMNAaMAABqAkEpCC4kWQGNBLgMzqhCEKF2hRafg3WfBSlFp+DdZ8EIUpY2n++v8AgH2WyWOp/vj/AIB9k1S+I9Fndo/pjqPmqAi861MqgfxEL5zPMFFIvOtTKpHp4XzWeYLWd4SvMx+MdV6LWZ9EdY8QqS2rmtj6I6x4hUFpZlOLtW/XG0g6KbQWh0QA3gz8Crbg+Hze07VTVW70renylaFVzkh2SYo2tcwkjeo/B8Pm9p2oFAhj8o7SpCS9kxK/oJB6wqMTuKc2TP2j0UGt64ZRmTJBdLisGJP2Glec0mM6I9z3GbnEknSVqa+yVIBiwi5xxcxxLjLO1xvOorKkLUpWsDbtNyvO9oySueGvFhu/tNEKc8eih/GPEqIQprx6KH8Y8SmX7khFqVvYXqjUlJML1RqSlgL2qrq+q51Ig2GkA2weNMCQnmGlZz8FxufC63/4raIV8dQ+MWak5qKKZ2J+q81rCgugRDDcQSJXicrwDy61KqvJ+JSGlzCwAOs8YuF8geQaU5lX72/UzyNV5kV7B/zT5WrRklc2EPGuSwoaZj6p0R0F/ZVgyLjc6H1u/wAVswFmsoa8j0eLZaW2C0ObNs9BE55x2qVkzXT6RbESzabIiQs8UzHiO1JyiV7A91rLUpnU8MphZe548ldoXViY+V8e26zYs2jZm2fFndfPMqYoXS3wpyoqmU9se9bVCo8ma7fSLYiWbTbJEhZ4pmD2y61erh7Cx2EqyGVszA9uhXE3SYNtjmTlaY5s8ZTBE+1ZClZXxw91ixYDjZm2fFBuvmtMKQ8UbdHS3QQS83XWrJdgrHwvjsTvVEdXHNiDb5aqmbkQ0EHdnY8wf5LTlYdmV9IJF8PEfl/2tHlJWL4EIOhynugbeLV0nH7BWyxylzWvOuiXppqZrHviBAFr/d1ByqriLBcxkMhtppJMgTjK4nBNZGx3PdGL3OcZQ73Enn51nqyrSJSCHRJTAkJCzdOaVVtbxKPa3OzxpTmLWE5eJTXd/wAnABms3voNVtCThG7y4L0ZU2U9aRIENphkAucQSROQAndNQaHlFGfR48QltplizxZDjGRmJ3qirKu4tIAESzJpmJCzfKSXhpnY/i0Gqequ0GbL4LgkZetvkrTJWmPiUol73OO5OxJP5mYDkWwXmtX1i+A+2yVqyW3idxIP2C1GTdexaREc2JZkGWhISvtAfddVUBvjGgVfZ1WwAROviJWiQoNbVsyjstOvJua0Yk/YaVkaTlTSHmYfYGZoHiZkpeKnfILjRP1FdFAcLszwC3iFg6PlTSGGZfbGZwB7RIrW1PW7aSy0LnC5zMZH7golp3xi50UU9dFOcLcjwKnoUSt6U6FAiPbK01sxO8TmBgs9U+U8aJGa2IWWDaLjZlIBrjOc9C5ZC57S4blZLVRxSCN2pWsQsVWeVkV7iITrDAbpAWjpJOGpaWoKQ6JR2OeS5xtTJlfJxH2UyQOjaHOXENbHNIWM3b9ysEIQqE6hRafg3WfBSlFp+DdZ8EIUpY+nD+Mf8A+y2CyFN98f8A+yapfEeiz+0P0x1HzVERedak0CJZiw3ZojT0BwTBF51pYC1yLheXBsbr0mtGTgv0CfUZrM21oalpojwGk3mVl4/mFxnrx6VR1jQjBfL8p9U6M2sLNp/hJYdVvVwxhszdCE2yMWmYJBzi5O8IROe7rKh20W00WA6rNErhoVM4Qic93WV1tZRB+d3XPxUK2i2o2Y4LrbP4n1Wqqyn7q2/wBYXH7FYvKSgiFSHACTXSeB8WPaCtNk2w8d3JcOkTJ8QqbLJwMdozQhPpc4qiEYJi0aJ2qO0pGvdrdZwhTXj0UP4x4lRCFMePRQ/jHiU69ZEWpW6heqNSUkwvVGpKWCvaIQhCELB5V+9v1M8jVeZFewf80+Vqo8q/e36meRqvMivYP+afK1acv+OPJeepv853Vy5lpRLUJsQYsdI/C7/YHWqXJSlWKS0cjwWdOI7QOtbOsKLusJ8PnNIGvk7ZLziDFMN4cMWuB6QZ/ZFMdpEWKa8bGpbMOXt9F6JW9J3OBEfyhhlrNw7SF59RKIYloD8sNzzqaFqssKYN7sAwiODv0gT8S1R8iqJMRXkXEBnQZl39q5hOyhL13Vt7xVNi3AfX+lW5LUmxSWjkeCzrvHaAtlWtJ3OBEfyhhlrNw7SF568GDFI/NDidrXf6Wryupo3uwD/kcD+kC14lq6njxStPFcUU5jp5AdW/PL+Vlqtou6xobOc8A/DiewFeg1n7CL8l/kKyuRlFtRnP5GM7zrvAOWqrP2EX5T/IVXVOvKG8Fd2dHhp3P439vsrzeHiNY8V6XTKEyKLMRocLU5GYvvzayvNIeI1jxXqRXVaSC0jmq+yAHNeDy+aw+VdAhwYjBDaGgsJIEzfa0pzJOrocYxN0YHSDJTmJTtTwOgJzLf2sP5Z8ydyHxjaof967Lj3a98/qqhGzv+Gwtw3aK9h1NBaxzBDAa6VoTdfLDlWdyrquFBZDMNgaS8gytGYlpK16zeW/s4XzD5UrTvcZBmtKuiYKdxDRlplzVPkxQmRY5bEaHN3NxkZi8FubWVsaHVMKCS6GwNJEiQXG7HlOhZTI33k/Kd5mLbhd1biH2vkquy42GHEQL3Odl5/lJTTFpD8zDYH6ce2a0GTtQwxCbEe0Oe4WuMAQ1pwABunK+elY+kmb3H+d3iVJZXEcAARYgAEgLRuAwTj4nGMMYbLJhqWNmdJILrUZRVFDdBc9jGtewWuKA2bRiCBo8Fn8maWYdJZfc/iHpw7ZKM+uI5BBixCCJEWjeDiEzQjKKw5ojPMEMic2MscbqZalj52yRi2l1vcofdYvwf3BeeteRhmI6CJHsK9Cyi91jfB/cFgqHDtRGNzvaOtwCqo/0yme1QTM0Dh8ytJVmR7XMDornWiJ2WyEgcASQZlaKgUJsGGIbSSBOU5TvJPJrUhcSEkz5PEVsw0scPgGfFCEIVSZQotPwbrPgpSi0/Bus+CEKUsjTfe3/CPstcshXrdzpIfyEX6kzTH47JDtAflX4EFVD2ScRpKAFNp1G/OOnaogWu03C8w9uE2VnUlbGjvniw+s37jSFtocSHHZMWXsP7vzFedAKRRaU+GZscWnRy6xypaanDziGRT9LWmEYHC7Vr4uTcM4FzdEwR2pv8MM57+6qqFlTGGNh2kgjwKd/FcXmQ+p21UbOoG9ObaiOZb7Kw/DDOe/urrcmWTve86OKPsq78VxeZD721JdlZG5sPqdtRgqOKNrQ8P5WjiRIdHhzMmsaP2BnJWArClGLEdEOLjOWYYAdAknqbT4kYze4nMMANQUMhMQQ7PM6lI1lXt7NaLNCaIUyMJQ4Y/mH77UijUa2f5Rifsn43HjMYORw68T4Kx7gPJUQsJ87ALaQvVGpKXIYkBqXVhr2CEIQEIWDyr97fqZ5Gq8yK9g/5p8rVTZUwXGlPIa4iTLwCfyNV1kYwiC+YI9KcQR+Vq05T/wDOPJeepge/O6uV+vPsoqJudJeOQm2NTr/Ga9BWZy0oJcIcRoJIJYZAm43jDp60vSPwyW4p7tOLHDcajNZ2m08xGQmn/jh2em0b/pDepbPJijWKMzO6bz0m7sAWGZRHkgBjpkgYOxK9MgwgxoaMGtAGoCSvrCGtDQk+y2ufI6R24AffosPlZRrFJJ5HtDunA9o7VBptPMRkJp/44dnptH+0N6lpMtKGXNhvAJIcWmQJuImPKetZQUZ/Md9LtiYgcHRtJ3JKtY6OZ7Rof/f5WzyPotmj2uV7yf0jijwPWrOs/YRflP8AIUuhUfc4bGD8rAOkC/tSayHoIvyn+UrLc7HJi5r0TI9nAGcAvNoeI1jxXqRXmMOjvmOI7Efldn1L04pqu/181m9jggP8vmsfluPSQ/lnzJWREQW4reUtaRqBdPzBWmU9UmPDBYJvYSQOc04gabgViA5zHYlrhraQfEK2ICWDBdUVJdTVe1Iy+ll6gs3luPRw/mHypvIyO57opc5zjJl7iXcruUq4r2rd8QSwesCHN+IcnSCQlGjYzAHctN7zVUpLRru6H6LL5IRAKTI/mhuaNdxl2FbleXxYbobpOBa4HAzaQVe5J0p76Txnud6J3rEule3OmamDF+YDuWd2fV7O0JGZKq66o250iI3+ckfC68dhWyydrFsWA0T47Ghrhy3XA6iJJnKKod8APZIRGiV9wc3MTyHMVjXw4kB94fDeOW9p6CpGGojAvmFBx0E5da7T9+oXpiYFNhmJuYcC+RJaL5ASxzYhefRK4jvEjGiEZrRV1khQIgimIWODLBFo3TJLcJ44FUPpcDS5xTcXaO2kDGN6q+yh91i/B/cFhqq9vC+azzBbnKBpNFigCZsYC/8AMFiargOEeFxXe1ZyO5wVtIfynfe5LdpA94Z5fyvRkIQs1egQhCEIQotPwbrPgpSi0/Bus+CEKUqnKCrd1ZMesFZb5Zz2/U3ag0hnPZ9TdqkEg3ChzQ4WOiw9GphZxXC4cnKP9J/0Lr5yPSFe1hVMGLfaYDntN2qrOTg5Iw+obU62qH+wz5LIf2ab/Acue5MCDC5x/fQliDC5x/fQnPw7/WH1Daj8Pf1h9Q2rrvbear/DX8vdcEGFzj++hKEGFzj++hHAH9YfUNqOAT/3j6htR3pvNT+Gv5e6DBhc4/voSDBhc4/voS+AT/3j6htR+H/6w+obUd6bzR+Gv5e6ZMGFzj++hJ3OCOWfX9gn/wAPf1h9Q2o/Dv8AWH1Dajvbeaj8Nfy91Fj1gAJMEtOHUFYZOVWZ7o4app6hVDBYZue0nS5u1XTI0MCQczrbtVEs+MYRkE7T0Yidjcbn2CeQm98s57fqbtRvlnPb9TdqWT6cQm98s57fqbtXd8M5zetqEJyaE3vhvOb1tRvhvOb1tQhLXU3vhvOb1tRvhvOb1tQhOTXEjfDec3rajfDOc3rahCcRNN74Zzm9bUb4Zzm9bUIS0JG+G85vW1G+G85vW1CE5NcSN8N5zetqN8N5zetqEJaQ+C115a06SAfFG+G85vWEb4bzm9YQoIultaBgANAuQkbu3nN6wjdm85vWEKV18JrsWg6wD4rrGAYADUAPBc3VvOb1hG7N5zesIUWGqUuOYDcQCMxvSd3bzm9YRu7ec3rCFKG0dgwa0aQGhLSN3bzm9YRu7ec3rCFAAGicRNN7u3nN6wjd285vWEKUtCRvhvOb1tXN8M5zetu1CE4hN75Zz2/U3ajfLOe36m7UITii0/Bus+Ce3yznt+pu1RqdGabMnNN5wIKELOcEszu7uxHBLM7u7sQhCEcEszu7uxHBLM7u7sQhCEcEszu7uxHBLM7u7sQhCEcEszu7uxHBLM7u7sQhCEcEszu7uxHBLM7u7sQhCEcEszu7uxHBLM7u7sQhCEcEszu7uxHBLM7u7sQhCEcEszu7uxHBLM7u7sQhCECqmZ3d3YlcFtzu7uxcQhC7wY3O7u7EcGNzu7uxCEIRwY3O7u7EcFtzu7uxCEIRwW3O7u7EcFtzu7uxcQhC7wW3O7u7EcFtzu7uxcQhC7wW3O7u7EcGNzu7uxCEIRwY3O7u7EcGNzu7uxCEIRwY3O7u7F3gxud3d2LiEIXRVrc7u7sSxV7c7u7sQhCEsUEc53ZsXDQRnd2bEIQhJNXNzu7uxc4Obnd3diEIQjg5ud3d2LnBzc7u7sQhCEcGtzu7uxc4Nbnd3diEIQucGNzu7uxc4KZnd3diEIQucEszu7uxHBLM7u7sQhCEcEszu7uxAqlmd3d2IQhC/9k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40" name="AutoShape 16" descr="data:image/jpeg;base64,/9j/4AAQSkZJRgABAQAAAQABAAD/2wCEAAkGBxQSEBMQEBQWFRUUFxUXGBUVFBQXFhcWFxIWFxcXFBUYHCggGhomHBQXITEhJSkrLi4uFyAzODMsNygtLiwBCgoKDg0OGxAQGiwkHyQsLCwtLCwsLCwtLCwsLCwsLCwsLCwsLCwsLCwsLCwsLCwsLCwsLCwsLCwsLCwsLCwsLP/AABEIAKsBJgMBEQACEQEDEQH/xAAbAAEAAwEBAQEAAAAAAAAAAAAABAUGAwEHAv/EAEMQAAEDAQUEBgYGCQQDAAAAAAEAAgMRBAUGEiExQVFxE2GRobGyIjI0coGCM1KzwcLRFiMkQmJzkuHwFDVD4iVTY//EABoBAQACAwEAAAAAAAAAAAAAAAABBAIFBgP/xAAwEQEAAgEDAwIFAwQCAwAAAAAAAQIDBAUREiExQVETMjNhcSI0gSORobEUQhVywf/aAAwDAQACEQMRAD8A+4o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qsQ3r/AKeMFoBc40FdgpqSf83qYjlEzwi3ZNbHOY6RrejdqfVBAI3CtU7IjlfqGQgIKLE17SQGPo8vpZq1FdlOvrUxCJla2qYtic8bQwu6qhtVAr8NXk+eNzpKVDqaCmlAVMkTyuFCRAQEBAQEBAQEBAQEBAQEBAQEBAQEBAQEBAQEHC22jo2OkIJyitG7TyQYnEd7ttGQNa5uXNXNTfThyWUQwmeV9duJY5HshDXAu0qctNBz6lHCYlaXheEcDc0hpXYBqTyCiEzKk/TGOv0bqcatr2LLpR1Lq7ryjnbmjOzaDo4cwseE8s/jnbD8/wCFZQizQW/2eT+W7yFY+qZ8KfA/0Unv/hCmyKrW9L2jgAznU7GjVx6+ScJmVQzGMddY304gtJ7FPSjqXthtrJm54zUd4PAjcViyRLNfTH2h1nyuDm5hU0ocqnhHK0UJc2TNOgcDyIKBPKGNc87Ggk8gKoIVz3q20Bzmtc3KQNabxuokwiJ5WKJVdsvlkc7IC1xL8uopQZnZRv4qeEcrRQlWXhfLYpWROa4l9NRSgq6inhHKXbrYyFhkkNAO0ncAOKhKhfjGOukbviWjuU9LHqTbqxFHO/o2tcHEE60pp1gpwmJXKhLwmmpQUFsxXE00YHPpvFA34E7VPSx6nS78TRSODTVhOzNTLXhmH3pwnlbWucRxukOoa0uIG3QV0UJUzcVw5MxDga0yUBOwa7aU17lPSx6nGLGEZNCxwHEEHuTpOpoYJmvaHsNWkVBChk6ICAgICAgymO9kXz/hWVWNmmgaMrdNw8FiyZO1s/1N49G71GaU6mipHxKy8Qw8y1YszMuTI3LwyinYsWfDJ9H/AKa8GtZo15bp/C80pyDvBZeYYeJdsc7Yfn/CkJs0Fv8AZ5P5bvIVj6pnwp8D/RSe/wDhCmyKoF2wi1W2R8mrW5jQ7CAcrQerep8QiO8tbJZWObkcxpbspQUWLPhlbkHQW58APouqOxudp500+KynwwjtL23DorzY/c8tP9QyHvT0TPleYjtGSzSHeRlHzaeFVEJnwyt1xmCezSHZKO5xLaeU/FZSxjs1OJpstlk6wG/1EDwqsYZT4cMIQZbMD9dznfhHlSfKK+F2oZMhfv8AuMPOH7VZR4Yz5a9YsmRxN7ZB8n2hWUeGM+UzGsDnQscNjHel1VFAf84qILJeHrwifG1jKNc0AFmw1A1I480mExMLUMFa0FeNFCX6QUWMLSWWfKP33Bp5UJPgpjyxt4dcOXcyOFjsoL3gOLiNddQOVEmUxCLi67mGEzAAOYRUgUqCaUPaEiUTD9wWkyXa5ztSI3tJ45QRXuT1PRGwZZGOic9zGlweQCRWgyNOleZUyVhbX5Y2vgkq0Va0lppqCBUUUQmUDBMpMDmn915pyIB8a9qWRVoVDIQEBAQEGUx3si+f8KyhjZqIfVbyHgsWTJ3fpebwd5k7xXwWXox9WvWLJkL91vGEDd0X2hPgVlHhhPl+8c7Yfn/ClU2aC3+zyfy3eQrH1TPhT4H+ik9/8IU2RVEwjpaZmnbQ9z9fFTJHlr1iyZBmt7GnE90FD3rL0Y+rpjaOhhlG0VHxFHN+9Kln6xdPnEETf+Q5u2gb5j2JBZ+8X2SkETm/8RDeQIp4tCiCfDliq257LCf/AGUd2M173KY8k+Giu2DJDGz6rWj40171imElEshf3+4wc4ftSso8MZ8tesWTI4n9sg+T7QrKPDGfLWuaCKHUHcsWTN3phcE57McjtuWpA+U7Wn/NFlEsZq9w7fDzIbNaPXFaE7ajaHfDeomCJaRQyZvG4/Uxn+P8JU1Y2XN1OrBER9RnlCiUwiYpP7JJ15fO1THknwrrsH/jJOtsv3qZ8o9HXBH0D/5h+zYokr4XN5fQy+4/ylQylR4H+ik98eUKbMatKoZCAgICAgy+N4nOEWVpPr7ATubwWUMZaWH1W8h4LFkzmIbrkEotVn1cKVA1NRvA36aEKYljMerkMVSUymD0ubtvu5a96ng6n7uG7JHzG1WgEHUtBFDUilabgBsSZIj1eY2icTDlBPrbAT9XgoqWX1uFYJBv6N2nyqPVPoqMFRkRSVBHp7wR+6OKmUVRr2u+WC0G1WcZgTUgCtK+sCBqQdvUpiSY47vHYplcMrIDn5udr7uUHvTiDlKwzdL2OdPN67q0B2ipqSes8FEyRCViuyl9mNASWkOAGp00PcSkJlRXK189phc5pywsaKmtPQBp8STVTLGPLUXxZulgkjG0t05jUd4WMMp8MXZQ+Z1ngLTSMkHQ7C/Ma6aUAp8Fmx8voKwZiDN4ru17iyeIEuZoQNToatIG+hqsoYzDhHiqSmXoCXdRdt93LXvTpOpAtnTyWmF80ZaSWUAadG59/XzT0R35am+bxdC1rmRGSpNaVFNN9AVEQymVT+ln/wAHV4Zv+qdKOpzuOySy2o2qRpYNSAQRUluUAA60A3qZIhq1iyQr3sAnidHsO0Hg4bP860hEs1Y70nsg6KWIuaK02inJwBBCy45YxPDy1Wie3FrGxljAakmtK8XOIFduwJ2g7y0Fssgjsb4mVOWJwGmpOU7uJKj1ZT4QsFxkQPzAj9YTqCP3Gfkkoqt7xFYZANTkd5SoZSpcFRkRSZgR6e8EfuhTZjVo1DIQEBAQeEoc8KaXEsDXZauP8Qbp/dW66HLMc8NZfdtPW3Tz/K1s87XtD2GoOwhVrVms8S2GPJXJWLVnmJdVizEBAQEBAQEBB4gqrff0UTshJc4bQ0VpzOxWcWkyZI5j/LX6jcsGG3TM8z9kq77wjmbmjNabQdCOYXllxXxzxZY0+qx569VJQ7XiKFjiypcRocoqAee9e2PR5bxzwrZt0wY7dMzz+FhY7WyVofGajwPAjcV4Xx2pPTaFzDmpmr1UnmEhYPVytEzWNL3mjRtJU1rNp4hhkyVx1m1p4iFVFiWAuy1cP4i3T+ytW0OWI54a+m7ae1unlctKqNlE8vUSICAgICAgICAgICAgICAgrMRvIs0lN4A+BIBVjSRE5q8qO5WmumtMezAroHGNbgp56OQbg4U+I1Wo3GI64n7Ol2O0zjtH3aRa5vBAQEBAQEBAQeFET4fMZQQ5wf61TXnXXvXTU4msceHBZYtF5i3lY3C5wMrm6ARPqfD41VbVxWemJ91/bpvWb2r46ZVgVtre7SYKec8o3UaaddStZuURxWW+2OZ6rx6dmtWqdGzeNXno4xuLiT8Bp4rY7dETeZ+zR73afh1j7sktu5pv8OPJssdeFPgCQFz+qiIzW4dnt1pnTU59lkq68ICAgICAgICAgICAgICAgqsTeyyfL5grOj+tChuf7azBroHGpt33pJCCIyPSNTUVVfNpqZZ5suabW5dPExT1TY8Tzg1OUjhlp3grwnb8cx25Wq7zqInvwu7XiBrYGStFXPqA07iPWryVHHo7WyzSfRt8251rgjJWOZnxCns+KZQ6rw1zd4Aofga+KuX2/HMfpnu1ePes0W/XETDYQShzQ5uocARyK1FqzWeJdNS8XrFo8S8tM4Yxz3bGgk/BTWs2tFYRkyRjrN7eIY+bFMxdVoa0bgQT2mq21dvx8fqnu5m+9Zpt+mI4aS5LzE8ealHA0cOviOpa7UYJxW49G90WrjU4+r19VivBcZe+cRuZIY4QPR0LiK67wAtlptFW9eq7Qa3drUvNMUR28y7XDfxlf0UoGY1ykaA03EcVhqtHGOOqvh67fuc5rfDyeU28rrgec8tGk782WvPivDFny0jii3qdHpsk9WTtP5J7HHFZZREAAWO12102k71Ncl75azb3L4MWLT2jHHbiWDXQONSrvvB8JJjpUihqKrwzYK5eOpZ02ryaeZmnqntxNPXa09WX+68J2/F91yN51ET34dL+vATwRPAoQ5wI4GgWGlwziyWrPs9Nw1UajBS8eee6iWwaZZWS/Jo2CNhbQbKtrvqquTR472m0thh3LNipFK8cQm2TFEgcOlDXN30FCOsLxybfTp/R5W8O85ev+pEcNgx4IBGwivwWnmOOzpYtExzCjvXEjIyWRjO4bTX0Qee9XcGitkjm3aGq1e7Y8U9NO8/4Uz8Tzk6ZB1Bv5lXY2/F68tVO86iZ9EiyYreD+tYHDi2oPYTQ9y88m3V/6T/d74d7vE/1K8x9mmsVtZK3PGajvB4EblrMmO2OeLQ32DUUzV6qTykLB7KS9cRMiJYwZ3DbQ+iD1nj1K5g0V8nee0NVq90x4Z6a95Uj8Tzk6ZB1Bp+8q9G34vu1M7zqJ8cPz+ks/Fv9Kn/gYvuj/wAxqPss7kxE57xHMBV3quAprwIVXU6KKV6qL+g3W2W/w8nr4lplrm9EBAQEFVib2WT5fMFZ0f1oUNz/AG1mDXQONFHMJiJnw/ccTnGjQSTuAWM3rEczLOuK9p4iJ5Wd8WMxQwMd636wnqJI0VXTZIyZL2j7NhrsE4MOOk+e8qlXWrfQ7j9mi9xvgucz/Ut+XcaP6FPw54i9ml5DzBZaX61XnuH7a/4YBdC4tqcE7JebfvWp3LzV0Wx+L/w1C1jfvmt4fTSe+7zFdJh+nX8Q4XVfWv8AmUrD3tUXM+Ry8tZ9GVjbf3NUS2Wp0rzI81J7huAXrixVx16YV9RntmvN7Sn3Na3Bk0VatdG804EDcq2pxV6q3jzzC7oc9+m+P06ZVSvNWKOUxEz4etYSaAEngAom1Y9WUUtM8RCyt1hdFZ484o573GnAZQBXrVXFljJmnjxEL2o01sOmr1eZnn/CsVtriicwnpmfEO9ksb5XBrGkk76aDrJXlkzVx15mXth02TLeK1hpsRW4wxMgYfSLQCd4aBTtNFrNJhjLkm9vH/1v9y1M6fFXDWe/H+GSW4cyJyniZ8CITLpvAwSB42bHDi38wvDUYYy049VzRaq2nyRaPHq0+Jb16OJrYz6Ug0I3N3kda1ej0/Xfm3iG/wBz1vwsURTzb/TGLduVnuJzwREz4gonVCem3stsPXc98zH0IYw5i47NNgHHVU9ZnrWk157y2W26TJfNF+OIhu1o3WiAgICCqxN7LJ8vmCs6P61Wv3P9tZg1v3HNXgr1JfeHgtTuPzQ6TY/kt+WlWtb1lcbbYuT/AMK2m2/9v4c9vnmn8sytq599CuM/s0XuN8Fzmo+rb8u30U/0KfhzxGf2WXkPMFOl+tVhuP7a/wCGBXQuLanBOyXm371qty81dFsfi/8ADTrWN++bW/6WT33eYrpMP06/iHC6n61/zKVh72qLmfI5eWs+jKxtv7mv8q1uxWlFOun1n/ypPKq2p8V/MLmh+a3/AKyhKwpNFgv6ST3R4la3cvlq3ux/Pb8Q1y1LpGZxr6sXN3gFstt+azRb58lPyyq2zm29w17LH8fMVoNZ9azsts/bVWdFWX2ExO+tqeOGUD+kHxJW90NeMMOQ3a0zqrR7cf6VkbKkN4kDtNFatPTWZUKV6rRX3fRbDYWRMDGNHWaanrJ3rnMmW17czLtsGmx4qRWsM1i27QwtmYKAmjqDSu4+K2WgzzPNLT+Gj3jSRTjJSOPdnVsmiTb0LqxtftbGwUO7Sv3qvpoji0x6zK5rJtzWtvSIQgNysT2jlUiOZ4fRbtsDIWBrANmppqTxK5zLltktzLt9NpqYaRWsJi8ll5RB6gICAgIId72fpIJGDaWmnMajvC9cN+jJFlbV4viYbV+z50uj8uImOO0p9z3o6zvJAq12jm+BB4qvqdPGaPuuaLW201+fMT5hpIsVQkgEPb1kAgdhWttoMsR24b2m84LTxMTDji6LPDHK3UNO0fVcND2gdqz0FunJNZeW8U+Jhrkr34/1LJLbuaXlyYg6FvRyNLmjYRSo6tdoVDU6L4luqs9240O6fAr0XjmPR+b8v7p29GxpaytTXaabtNgU6bR/DnqtPdGv3Oc9eikcQpVfahOui8nQPzAVB0c3iPzVbUaeM1ePVc0Wstpr8x3j1hdWzFYLKRMcHHe6lB2bVSpt1ur9U9m2zb3Wa8Y6zz92XJW1iOOznpnmeZXOFLOXWjNuYCa9ZFB4nsVLX34x9Pu2m0Yptm6vSIUrdgV1qlrhyLNMW/WY8dooqmtt00ifvDZbXXryzX3iVbIwtJadoJB5g0KtVtFoiYa+9Jpaaz6JF2W90EgkbruIOwjgvLPhjLXplY0mptp8nXVp48VxaVa8cdAfvWsnb8npMN9XesM+YmH5xMBNZmyxnMGkOqOB0KaKZx5um3Y3SIz6aMlO8R3ZBbly65uO/TAMj2lzK1FNortpXaFR1Oj+LPVXtLbaDcp09ei0cwv7HiSGRwZ6TSdBmAoTzB0VDJoslI58txh3XBlt0+PyosXWctnz7ngdrRQ9wCv7ffnH0+zUbzimufr91Ir3lqYnieWosOKgGgStJcN7aa9ZBOhWqybfPV+iezoMG9VisRkiefeHabE0D2lrmPIO0ENp4rCNBlrPMTD1vvGmvHTaszCJYbXYhID0bmmuhfUtB7T2r1y4tV0955/Cvp8+gjJE9PH5QsUH9pdTg3yhWND9GFPdpidRPHtCrZtHMeKtX+WWvp80PpzVzEu+jxD1EiAgICAgICDJYjuIhxmiFQdXNG0HeQOC2uj1ccdF/wCJc7ue2z1TlxR+YZtbNoBBtsO2fNYwyQVDs2h+qStFqrRGeZr6Ot27H1aSK5PE8/2Zq+LpfA7iw7Hfc7gVs9Pqa5Y+7Q63Q309vevurlaUBSJUF3SvYZGMJaN/HkN68L6jHW3TM91nHo82Sk3rXtCKvZX4FKHax2V8rgyMVPcOsncF5ZctcdebPbBp75rdNIbu6LuEEeUak6uPE/ktDnzTlvzLr9JpK6fF0x59ZfP3sLSWu0LdCOsaLoa2i0RMONvSaWms+YXWEYybRUbGtNfjQBUtwtHw4j7tps1JnPM+0LLElxl56aIel+8363WOtVdHq+j9F/C9ue3Tkn4uOO/rHuyRG4rcRMS5uYmJ4kRDX4QiJgeHCrXOIAOwigDvgtNr7RGWOPMOn2ekzp5i0dplS33czoHFwFYzsPDqd+au6bVRkjifLV67b74LTavev+lUrrWFFE8eqYieezfWu7ums7WSesGtObg/LqVz9M04sk2r4dll0sZ8EUv54j+7EW2xvidkkFD3HrB3reYstckc1lyefT5MFum8OC9XgICgSrwic3oy8HWNpFeGwd1F4YL1nqivutarHevTN/WHGzsLntaNSSAO1euS0VpMy8cNZtkiseeX0xq5l3keHqJEBAQEBAQEHhQQbXdEMhq9grxGh+JC9seoyU+WVTLocGWebV7o8eHIAa5CeouJHxC9J1maY45eNdr01Z56VsG00CqthEcdnjmgihFQdyRzBMRMcSrJsPwONclPdJHcFZrq81Y4iVG+26a88zV7BcEDTUMr7xLu4qLavLbzJj23T0nmKrINpoFXXoiIQ7XdMMhq9grxGh7QvbHqMlPllWzaLBl72rCKzDdnBrlJ5ud+a9J1ub3eEbVpon5VnZ7MxgysaGjgBRV7XtaeZldx4qY44pHDosXogW65opXZnt14gkE86bV749RkxxxWVPPocGaeq9e6RY7EyJuWNoaO88zvXnkyWyTzaXthwY8NemkcO9Fg9kS2XZFLq9gJ47D2heuPPkp8sq2bSYcvz15Qxhqz1rlP9Tl6/wDNze6tG1aaJ+VaxxhoDWgADQAbAFWmZmeZbCtYrHEeH6I4qEzHPlWWi4YHmpjp7pLe4KxXV5axxEqWTbtPeeZr/Z7ZLjhjcHtZqNhcSacqpfVZbxxM9k4tvwYrdVa91kq665z2drxle0OHAiqyraazzEsMmOmSOLxzCtfhuzk1ykcnO/NWI1uaPVRnatNM89L8/ozZ/qu/rcp/5ub3R/4nTezpBh6Brg4MrT6xJHYsbazNaOOWePbNPS3MVTLbYWStyyNBG7iOR3Lxx5b455rKzm0+PNXpvHLhYbnihOZjdeJJJHKqzyajJkji0vLBocOGeaR3T14rb1AQEBAQEBAQEBAQEBAQEBAQEBAQEBAQEBAQEBAQEBAQEBAQEBAQEBAQEBAQEBAQEBAQEBAQEBAQEBAQEBAQEBAQEBAQEBAQEBAQEBAQEBAQEBAQEBAQEBAQEBAQEBAQEBAQEBAQEBAQEBAQEBAQEBAQEBAQf//Z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42" name="AutoShape 18" descr="data:image/jpeg;base64,/9j/4AAQSkZJRgABAQAAAQABAAD/2wCEAAkGBxQSEBMQEBQWFRUUFxUXGBUVFBQXFhcWFxIWFxcXFBUYHCggGhomHBQXITEhJSkrLi4uFyAzODMsNygtLiwBCgoKDg0OGxAQGiwkHyQsLCwtLCwsLCwtLCwsLCwsLCwsLCwsLCwsLCwsLCwsLCwsLCwsLCwsLCwsLCwsLCwsLP/AABEIAKsBJgMBEQACEQEDEQH/xAAbAAEAAwEBAQEAAAAAAAAAAAAABAUGAwEHAv/EAEMQAAEDAQUEBgYGCQQDAAAAAAEAAgMRBAUGEiExQVFxE2GRobGyIjI0coGCM1KzwcLRFiMkQmJzkuHwFDVD4iVTY//EABoBAQACAwEAAAAAAAAAAAAAAAABBAIFBgP/xAAwEQEAAgEDAwIFAwQCAwAAAAAAAQIDBAUREiExQVETMjNhcSI0gSORobEUQhVywf/aAAwDAQACEQMRAD8A+4o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qsQ3r/AKeMFoBc40FdgpqSf83qYjlEzwi3ZNbHOY6RrejdqfVBAI3CtU7IjlfqGQgIKLE17SQGPo8vpZq1FdlOvrUxCJla2qYtic8bQwu6qhtVAr8NXk+eNzpKVDqaCmlAVMkTyuFCRAQEBAQEBAQEBAQEBAQEBAQEBAQEBAQEBAQEHC22jo2OkIJyitG7TyQYnEd7ttGQNa5uXNXNTfThyWUQwmeV9duJY5HshDXAu0qctNBz6lHCYlaXheEcDc0hpXYBqTyCiEzKk/TGOv0bqcatr2LLpR1Lq7ryjnbmjOzaDo4cwseE8s/jnbD8/wCFZQizQW/2eT+W7yFY+qZ8KfA/0Unv/hCmyKrW9L2jgAznU7GjVx6+ScJmVQzGMddY304gtJ7FPSjqXthtrJm54zUd4PAjcViyRLNfTH2h1nyuDm5hU0ocqnhHK0UJc2TNOgcDyIKBPKGNc87Ggk8gKoIVz3q20Bzmtc3KQNabxuokwiJ5WKJVdsvlkc7IC1xL8uopQZnZRv4qeEcrRQlWXhfLYpWROa4l9NRSgq6inhHKXbrYyFhkkNAO0ncAOKhKhfjGOukbviWjuU9LHqTbqxFHO/o2tcHEE60pp1gpwmJXKhLwmmpQUFsxXE00YHPpvFA34E7VPSx6nS78TRSODTVhOzNTLXhmH3pwnlbWucRxukOoa0uIG3QV0UJUzcVw5MxDga0yUBOwa7aU17lPSx6nGLGEZNCxwHEEHuTpOpoYJmvaHsNWkVBChk6ICAgICAgymO9kXz/hWVWNmmgaMrdNw8FiyZO1s/1N49G71GaU6mipHxKy8Qw8y1YszMuTI3LwyinYsWfDJ9H/AKa8GtZo15bp/C80pyDvBZeYYeJdsc7Yfn/CkJs0Fv8AZ5P5bvIVj6pnwp8D/RSe/wDhCmyKoF2wi1W2R8mrW5jQ7CAcrQerep8QiO8tbJZWObkcxpbspQUWLPhlbkHQW58APouqOxudp500+KynwwjtL23DorzY/c8tP9QyHvT0TPleYjtGSzSHeRlHzaeFVEJnwyt1xmCezSHZKO5xLaeU/FZSxjs1OJpstlk6wG/1EDwqsYZT4cMIQZbMD9dznfhHlSfKK+F2oZMhfv8AuMPOH7VZR4Yz5a9YsmRxN7ZB8n2hWUeGM+UzGsDnQscNjHel1VFAf84qILJeHrwifG1jKNc0AFmw1A1I480mExMLUMFa0FeNFCX6QUWMLSWWfKP33Bp5UJPgpjyxt4dcOXcyOFjsoL3gOLiNddQOVEmUxCLi67mGEzAAOYRUgUqCaUPaEiUTD9wWkyXa5ztSI3tJ45QRXuT1PRGwZZGOic9zGlweQCRWgyNOleZUyVhbX5Y2vgkq0Va0lppqCBUUUQmUDBMpMDmn915pyIB8a9qWRVoVDIQEBAQEGUx3si+f8KyhjZqIfVbyHgsWTJ3fpebwd5k7xXwWXox9WvWLJkL91vGEDd0X2hPgVlHhhPl+8c7Yfn/ClU2aC3+zyfy3eQrH1TPhT4H+ik9/8IU2RVEwjpaZmnbQ9z9fFTJHlr1iyZBmt7GnE90FD3rL0Y+rpjaOhhlG0VHxFHN+9Kln6xdPnEETf+Q5u2gb5j2JBZ+8X2SkETm/8RDeQIp4tCiCfDliq257LCf/AGUd2M173KY8k+Giu2DJDGz6rWj40171imElEshf3+4wc4ftSso8MZ8tesWTI4n9sg+T7QrKPDGfLWuaCKHUHcsWTN3phcE57McjtuWpA+U7Wn/NFlEsZq9w7fDzIbNaPXFaE7ajaHfDeomCJaRQyZvG4/Uxn+P8JU1Y2XN1OrBER9RnlCiUwiYpP7JJ15fO1THknwrrsH/jJOtsv3qZ8o9HXBH0D/5h+zYokr4XN5fQy+4/ylQylR4H+ik98eUKbMatKoZCAgICAgy+N4nOEWVpPr7ATubwWUMZaWH1W8h4LFkzmIbrkEotVn1cKVA1NRvA36aEKYljMerkMVSUymD0ubtvu5a96ng6n7uG7JHzG1WgEHUtBFDUilabgBsSZIj1eY2icTDlBPrbAT9XgoqWX1uFYJBv6N2nyqPVPoqMFRkRSVBHp7wR+6OKmUVRr2u+WC0G1WcZgTUgCtK+sCBqQdvUpiSY47vHYplcMrIDn5udr7uUHvTiDlKwzdL2OdPN67q0B2ipqSes8FEyRCViuyl9mNASWkOAGp00PcSkJlRXK189phc5pywsaKmtPQBp8STVTLGPLUXxZulgkjG0t05jUd4WMMp8MXZQ+Z1ngLTSMkHQ7C/Ma6aUAp8Fmx8voKwZiDN4ru17iyeIEuZoQNToatIG+hqsoYzDhHiqSmXoCXdRdt93LXvTpOpAtnTyWmF80ZaSWUAadG59/XzT0R35am+bxdC1rmRGSpNaVFNN9AVEQymVT+ln/wAHV4Zv+qdKOpzuOySy2o2qRpYNSAQRUluUAA60A3qZIhq1iyQr3sAnidHsO0Hg4bP860hEs1Y70nsg6KWIuaK02inJwBBCy45YxPDy1Wie3FrGxljAakmtK8XOIFduwJ2g7y0Fssgjsb4mVOWJwGmpOU7uJKj1ZT4QsFxkQPzAj9YTqCP3Gfkkoqt7xFYZANTkd5SoZSpcFRkRSZgR6e8EfuhTZjVo1DIQEBAQeEoc8KaXEsDXZauP8Qbp/dW66HLMc8NZfdtPW3Tz/K1s87XtD2GoOwhVrVms8S2GPJXJWLVnmJdVizEBAQEBAQEBB4gqrff0UTshJc4bQ0VpzOxWcWkyZI5j/LX6jcsGG3TM8z9kq77wjmbmjNabQdCOYXllxXxzxZY0+qx569VJQ7XiKFjiypcRocoqAee9e2PR5bxzwrZt0wY7dMzz+FhY7WyVofGajwPAjcV4Xx2pPTaFzDmpmr1UnmEhYPVytEzWNL3mjRtJU1rNp4hhkyVx1m1p4iFVFiWAuy1cP4i3T+ytW0OWI54a+m7ae1unlctKqNlE8vUSICAgICAgICAgICAgICAgrMRvIs0lN4A+BIBVjSRE5q8qO5WmumtMezAroHGNbgp56OQbg4U+I1Wo3GI64n7Ol2O0zjtH3aRa5vBAQEBAQEBAQeFET4fMZQQ5wf61TXnXXvXTU4msceHBZYtF5i3lY3C5wMrm6ARPqfD41VbVxWemJ91/bpvWb2r46ZVgVtre7SYKec8o3UaaddStZuURxWW+2OZ6rx6dmtWqdGzeNXno4xuLiT8Bp4rY7dETeZ+zR73afh1j7sktu5pv8OPJssdeFPgCQFz+qiIzW4dnt1pnTU59lkq68ICAgICAgICAgICAgICAgqsTeyyfL5grOj+tChuf7azBroHGpt33pJCCIyPSNTUVVfNpqZZ5suabW5dPExT1TY8Tzg1OUjhlp3grwnb8cx25Wq7zqInvwu7XiBrYGStFXPqA07iPWryVHHo7WyzSfRt8251rgjJWOZnxCns+KZQ6rw1zd4Aofga+KuX2/HMfpnu1ePes0W/XETDYQShzQ5uocARyK1FqzWeJdNS8XrFo8S8tM4Yxz3bGgk/BTWs2tFYRkyRjrN7eIY+bFMxdVoa0bgQT2mq21dvx8fqnu5m+9Zpt+mI4aS5LzE8ealHA0cOviOpa7UYJxW49G90WrjU4+r19VivBcZe+cRuZIY4QPR0LiK67wAtlptFW9eq7Qa3drUvNMUR28y7XDfxlf0UoGY1ykaA03EcVhqtHGOOqvh67fuc5rfDyeU28rrgec8tGk782WvPivDFny0jii3qdHpsk9WTtP5J7HHFZZREAAWO12102k71Ncl75azb3L4MWLT2jHHbiWDXQONSrvvB8JJjpUihqKrwzYK5eOpZ02ryaeZmnqntxNPXa09WX+68J2/F91yN51ET34dL+vATwRPAoQ5wI4GgWGlwziyWrPs9Nw1UajBS8eee6iWwaZZWS/Jo2CNhbQbKtrvqquTR472m0thh3LNipFK8cQm2TFEgcOlDXN30FCOsLxybfTp/R5W8O85ev+pEcNgx4IBGwivwWnmOOzpYtExzCjvXEjIyWRjO4bTX0Qee9XcGitkjm3aGq1e7Y8U9NO8/4Uz8Tzk6ZB1Bv5lXY2/F68tVO86iZ9EiyYreD+tYHDi2oPYTQ9y88m3V/6T/d74d7vE/1K8x9mmsVtZK3PGajvB4EblrMmO2OeLQ32DUUzV6qTykLB7KS9cRMiJYwZ3DbQ+iD1nj1K5g0V8nee0NVq90x4Z6a95Uj8Tzk6ZB1Bp+8q9G34vu1M7zqJ8cPz+ks/Fv9Kn/gYvuj/wAxqPss7kxE57xHMBV3quAprwIVXU6KKV6qL+g3W2W/w8nr4lplrm9EBAQEFVib2WT5fMFZ0f1oUNz/AG1mDXQONFHMJiJnw/ccTnGjQSTuAWM3rEczLOuK9p4iJ5Wd8WMxQwMd636wnqJI0VXTZIyZL2j7NhrsE4MOOk+e8qlXWrfQ7j9mi9xvgucz/Ut+XcaP6FPw54i9ml5DzBZaX61XnuH7a/4YBdC4tqcE7JebfvWp3LzV0Wx+L/w1C1jfvmt4fTSe+7zFdJh+nX8Q4XVfWv8AmUrD3tUXM+Ry8tZ9GVjbf3NUS2Wp0rzI81J7huAXrixVx16YV9RntmvN7Sn3Na3Bk0VatdG804EDcq2pxV6q3jzzC7oc9+m+P06ZVSvNWKOUxEz4etYSaAEngAom1Y9WUUtM8RCyt1hdFZ484o573GnAZQBXrVXFljJmnjxEL2o01sOmr1eZnn/CsVtriicwnpmfEO9ksb5XBrGkk76aDrJXlkzVx15mXth02TLeK1hpsRW4wxMgYfSLQCd4aBTtNFrNJhjLkm9vH/1v9y1M6fFXDWe/H+GSW4cyJyniZ8CITLpvAwSB42bHDi38wvDUYYy049VzRaq2nyRaPHq0+Jb16OJrYz6Ug0I3N3kda1ej0/Xfm3iG/wBz1vwsURTzb/TGLduVnuJzwREz4gonVCem3stsPXc98zH0IYw5i47NNgHHVU9ZnrWk157y2W26TJfNF+OIhu1o3WiAgICCqxN7LJ8vmCs6P61Wv3P9tZg1v3HNXgr1JfeHgtTuPzQ6TY/kt+WlWtb1lcbbYuT/AMK2m2/9v4c9vnmn8sytq599CuM/s0XuN8Fzmo+rb8u30U/0KfhzxGf2WXkPMFOl+tVhuP7a/wCGBXQuLanBOyXm371qty81dFsfi/8ADTrWN++bW/6WT33eYrpMP06/iHC6n61/zKVh72qLmfI5eWs+jKxtv7mv8q1uxWlFOun1n/ypPKq2p8V/MLmh+a3/AKyhKwpNFgv6ST3R4la3cvlq3ux/Pb8Q1y1LpGZxr6sXN3gFstt+azRb58lPyyq2zm29w17LH8fMVoNZ9azsts/bVWdFWX2ExO+tqeOGUD+kHxJW90NeMMOQ3a0zqrR7cf6VkbKkN4kDtNFatPTWZUKV6rRX3fRbDYWRMDGNHWaanrJ3rnMmW17czLtsGmx4qRWsM1i27QwtmYKAmjqDSu4+K2WgzzPNLT+Gj3jSRTjJSOPdnVsmiTb0LqxtftbGwUO7Sv3qvpoji0x6zK5rJtzWtvSIQgNysT2jlUiOZ4fRbtsDIWBrANmppqTxK5zLltktzLt9NpqYaRWsJi8ll5RB6gICAgIId72fpIJGDaWmnMajvC9cN+jJFlbV4viYbV+z50uj8uImOO0p9z3o6zvJAq12jm+BB4qvqdPGaPuuaLW201+fMT5hpIsVQkgEPb1kAgdhWttoMsR24b2m84LTxMTDji6LPDHK3UNO0fVcND2gdqz0FunJNZeW8U+Jhrkr34/1LJLbuaXlyYg6FvRyNLmjYRSo6tdoVDU6L4luqs9240O6fAr0XjmPR+b8v7p29GxpaytTXaabtNgU6bR/DnqtPdGv3Oc9eikcQpVfahOui8nQPzAVB0c3iPzVbUaeM1ePVc0Wstpr8x3j1hdWzFYLKRMcHHe6lB2bVSpt1ur9U9m2zb3Wa8Y6zz92XJW1iOOznpnmeZXOFLOXWjNuYCa9ZFB4nsVLX34x9Pu2m0Yptm6vSIUrdgV1qlrhyLNMW/WY8dooqmtt00ifvDZbXXryzX3iVbIwtJadoJB5g0KtVtFoiYa+9Jpaaz6JF2W90EgkbruIOwjgvLPhjLXplY0mptp8nXVp48VxaVa8cdAfvWsnb8npMN9XesM+YmH5xMBNZmyxnMGkOqOB0KaKZx5um3Y3SIz6aMlO8R3ZBbly65uO/TAMj2lzK1FNortpXaFR1Oj+LPVXtLbaDcp09ei0cwv7HiSGRwZ6TSdBmAoTzB0VDJoslI58txh3XBlt0+PyosXWctnz7ngdrRQ9wCv7ffnH0+zUbzimufr91Ir3lqYnieWosOKgGgStJcN7aa9ZBOhWqybfPV+iezoMG9VisRkiefeHabE0D2lrmPIO0ENp4rCNBlrPMTD1vvGmvHTaszCJYbXYhID0bmmuhfUtB7T2r1y4tV0955/Cvp8+gjJE9PH5QsUH9pdTg3yhWND9GFPdpidRPHtCrZtHMeKtX+WWvp80PpzVzEu+jxD1EiAgICAgICDJYjuIhxmiFQdXNG0HeQOC2uj1ccdF/wCJc7ue2z1TlxR+YZtbNoBBtsO2fNYwyQVDs2h+qStFqrRGeZr6Ot27H1aSK5PE8/2Zq+LpfA7iw7Hfc7gVs9Pqa5Y+7Q63Q309vevurlaUBSJUF3SvYZGMJaN/HkN68L6jHW3TM91nHo82Sk3rXtCKvZX4FKHax2V8rgyMVPcOsncF5ZctcdebPbBp75rdNIbu6LuEEeUak6uPE/ktDnzTlvzLr9JpK6fF0x59ZfP3sLSWu0LdCOsaLoa2i0RMONvSaWms+YXWEYybRUbGtNfjQBUtwtHw4j7tps1JnPM+0LLElxl56aIel+8363WOtVdHq+j9F/C9ue3Tkn4uOO/rHuyRG4rcRMS5uYmJ4kRDX4QiJgeHCrXOIAOwigDvgtNr7RGWOPMOn2ekzp5i0dplS33czoHFwFYzsPDqd+au6bVRkjifLV67b74LTavev+lUrrWFFE8eqYieezfWu7ums7WSesGtObg/LqVz9M04sk2r4dll0sZ8EUv54j+7EW2xvidkkFD3HrB3reYstckc1lyefT5MFum8OC9XgICgSrwic3oy8HWNpFeGwd1F4YL1nqivutarHevTN/WHGzsLntaNSSAO1euS0VpMy8cNZtkiseeX0xq5l3keHqJEBAQEBAQEHhQQbXdEMhq9grxGh+JC9seoyU+WVTLocGWebV7o8eHIAa5CeouJHxC9J1maY45eNdr01Z56VsG00CqthEcdnjmgihFQdyRzBMRMcSrJsPwONclPdJHcFZrq81Y4iVG+26a88zV7BcEDTUMr7xLu4qLavLbzJj23T0nmKrINpoFXXoiIQ7XdMMhq9grxGh7QvbHqMlPllWzaLBl72rCKzDdnBrlJ5ud+a9J1ub3eEbVpon5VnZ7MxgysaGjgBRV7XtaeZldx4qY44pHDosXogW65opXZnt14gkE86bV749RkxxxWVPPocGaeq9e6RY7EyJuWNoaO88zvXnkyWyTzaXthwY8NemkcO9Fg9kS2XZFLq9gJ47D2heuPPkp8sq2bSYcvz15Qxhqz1rlP9Tl6/wDNze6tG1aaJ+VaxxhoDWgADQAbAFWmZmeZbCtYrHEeH6I4qEzHPlWWi4YHmpjp7pLe4KxXV5axxEqWTbtPeeZr/Z7ZLjhjcHtZqNhcSacqpfVZbxxM9k4tvwYrdVa91kq665z2drxle0OHAiqyraazzEsMmOmSOLxzCtfhuzk1ykcnO/NWI1uaPVRnatNM89L8/ozZ/qu/rcp/5ub3R/4nTezpBh6Brg4MrT6xJHYsbazNaOOWePbNPS3MVTLbYWStyyNBG7iOR3Lxx5b455rKzm0+PNXpvHLhYbnihOZjdeJJJHKqzyajJkji0vLBocOGeaR3T14rb1AQEBAQEBAQEBAQEBAQEBAQEBAQEBAQEBAQEBAQEBAQEBAQEBAQEBAQEBAQEBAQEBAQEBAQEBAQEBAQEBAQEBAQEBAQEBAQEBAQEBAQEBAQEBAQEBAQEBAQEBAQEBAQEBAQEBAQEBAQEBAQEBAQEBAQEBAQf//Z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18" name="Group 17"/>
          <p:cNvGrpSpPr/>
          <p:nvPr/>
        </p:nvGrpSpPr>
        <p:grpSpPr>
          <a:xfrm>
            <a:off x="0" y="-12192"/>
            <a:ext cx="9144000" cy="3505201"/>
            <a:chOff x="0" y="-21337"/>
            <a:chExt cx="9144000" cy="3505201"/>
          </a:xfrm>
        </p:grpSpPr>
        <p:sp>
          <p:nvSpPr>
            <p:cNvPr id="19" name="Right Triangle 18"/>
            <p:cNvSpPr/>
            <p:nvPr/>
          </p:nvSpPr>
          <p:spPr>
            <a:xfrm rot="10800000">
              <a:off x="3200400" y="-21336"/>
              <a:ext cx="5943600" cy="3505200"/>
            </a:xfrm>
            <a:prstGeom prst="rtTriangle">
              <a:avLst/>
            </a:prstGeom>
            <a:solidFill>
              <a:srgbClr val="E2A700">
                <a:alpha val="85000"/>
              </a:srgb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Right Triangle 19"/>
            <p:cNvSpPr/>
            <p:nvPr/>
          </p:nvSpPr>
          <p:spPr>
            <a:xfrm rot="10800000" flipH="1">
              <a:off x="0" y="-21337"/>
              <a:ext cx="5943600" cy="3505200"/>
            </a:xfrm>
            <a:prstGeom prst="rtTriangle">
              <a:avLst/>
            </a:prstGeom>
            <a:solidFill>
              <a:srgbClr val="002060">
                <a:alpha val="83000"/>
              </a:srgb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2760" y="103632"/>
              <a:ext cx="2944368" cy="2009223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0" y="6477000"/>
            <a:ext cx="9144000" cy="381000"/>
            <a:chOff x="0" y="6477000"/>
            <a:chExt cx="9144000" cy="381000"/>
          </a:xfrm>
        </p:grpSpPr>
        <p:sp>
          <p:nvSpPr>
            <p:cNvPr id="23" name="Rectangle 22"/>
            <p:cNvSpPr/>
            <p:nvPr/>
          </p:nvSpPr>
          <p:spPr>
            <a:xfrm>
              <a:off x="0" y="6477000"/>
              <a:ext cx="9144000" cy="381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3251060" y="6513611"/>
              <a:ext cx="1956113" cy="30777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400" dirty="0">
                  <a:ln w="10160">
                    <a:solidFill>
                      <a:srgbClr val="E2A700"/>
                    </a:solidFill>
                    <a:prstDash val="solid"/>
                  </a:ln>
                  <a:solidFill>
                    <a:srgbClr val="E2A700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s</a:t>
              </a:r>
              <a:r>
                <a:rPr lang="en-US" sz="1400" b="0" cap="none" spc="0" dirty="0">
                  <a:ln w="10160">
                    <a:solidFill>
                      <a:srgbClr val="E2A700"/>
                    </a:solidFill>
                    <a:prstDash val="solid"/>
                  </a:ln>
                  <a:solidFill>
                    <a:srgbClr val="E2A700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ervice</a:t>
              </a:r>
              <a:r>
                <a:rPr lang="en-US" sz="1400" b="0" cap="none" spc="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…it’s in our name</a:t>
              </a:r>
            </a:p>
          </p:txBody>
        </p:sp>
      </p:grpSp>
      <p:sp>
        <p:nvSpPr>
          <p:cNvPr id="25" name="Rectangle 24"/>
          <p:cNvSpPr/>
          <p:nvPr/>
        </p:nvSpPr>
        <p:spPr>
          <a:xfrm>
            <a:off x="7696200" y="115599"/>
            <a:ext cx="1338828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00" b="0" cap="none" spc="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Roland L. Jones, Director</a:t>
            </a:r>
          </a:p>
        </p:txBody>
      </p:sp>
    </p:spTree>
    <p:extLst>
      <p:ext uri="{BB962C8B-B14F-4D97-AF65-F5344CB8AC3E}">
        <p14:creationId xmlns:p14="http://schemas.microsoft.com/office/powerpoint/2010/main" val="1359044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840</TotalTime>
  <Words>1441</Words>
  <Application>Microsoft Office PowerPoint</Application>
  <PresentationFormat>On-screen Show (4:3)</PresentationFormat>
  <Paragraphs>327</Paragraphs>
  <Slides>39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9" baseType="lpstr">
      <vt:lpstr>Arial</vt:lpstr>
      <vt:lpstr>Baskerville Old Face</vt:lpstr>
      <vt:lpstr>Brush Script MT</vt:lpstr>
      <vt:lpstr>Calibri</vt:lpstr>
      <vt:lpstr>Cambria</vt:lpstr>
      <vt:lpstr>Garamond</vt:lpstr>
      <vt:lpstr>Narkisim</vt:lpstr>
      <vt:lpstr>Segoe UI</vt:lpstr>
      <vt:lpstr>Times New Roman</vt:lpstr>
      <vt:lpstr>Office Theme</vt:lpstr>
      <vt:lpstr>HOW TO RESPOND TO A  PRINCE GEORGE’S COUNTY  REQUEST FOR PROPOSAL </vt:lpstr>
      <vt:lpstr>Agenda</vt:lpstr>
      <vt:lpstr>“General Rules”</vt:lpstr>
      <vt:lpstr>Introductions</vt:lpstr>
      <vt:lpstr>Procurement Principles</vt:lpstr>
      <vt:lpstr>Procurement Principles (cont.)</vt:lpstr>
      <vt:lpstr>Procurement Methods</vt:lpstr>
      <vt:lpstr>Request for Proposal (RFP)</vt:lpstr>
      <vt:lpstr>Request for Proposal (RFP) (Cont.)</vt:lpstr>
      <vt:lpstr>Request for Proposal (RFP) (Cont.)</vt:lpstr>
      <vt:lpstr>Where to Start</vt:lpstr>
      <vt:lpstr>TO Propose or NOT TO Propose </vt:lpstr>
      <vt:lpstr>Ask Questions </vt:lpstr>
      <vt:lpstr>Scheduling</vt:lpstr>
      <vt:lpstr>Mandatory vs. Desirable Criteria </vt:lpstr>
      <vt:lpstr>Essentials </vt:lpstr>
      <vt:lpstr>Essentials (Cont.)</vt:lpstr>
      <vt:lpstr>Essentials (Cont.)</vt:lpstr>
      <vt:lpstr>Evaluation of the Proposal </vt:lpstr>
      <vt:lpstr>Evaluation Criteria</vt:lpstr>
      <vt:lpstr>Evaluation Criteria (cont.)</vt:lpstr>
      <vt:lpstr>Cost and Price </vt:lpstr>
      <vt:lpstr>Social and Economic Factors </vt:lpstr>
      <vt:lpstr>“Going Green”</vt:lpstr>
      <vt:lpstr>Pitfalls to Avoid </vt:lpstr>
      <vt:lpstr>Pitfalls to Avoid (cont.)</vt:lpstr>
      <vt:lpstr>Pitfalls to Avoid (cont.)</vt:lpstr>
      <vt:lpstr>Pitfalls to Avoid (cont.)</vt:lpstr>
      <vt:lpstr>First Impressions</vt:lpstr>
      <vt:lpstr>First Impressions (cont.)</vt:lpstr>
      <vt:lpstr>Proposal Strengths</vt:lpstr>
      <vt:lpstr>Proposal Weaknesses</vt:lpstr>
      <vt:lpstr>Proposal Weaknesses (cont.)</vt:lpstr>
      <vt:lpstr>Mistake in Proposals </vt:lpstr>
      <vt:lpstr>Tips for Doing Business </vt:lpstr>
      <vt:lpstr>If You Win </vt:lpstr>
      <vt:lpstr>If you Lose </vt:lpstr>
      <vt:lpstr>Contact Information </vt:lpstr>
      <vt:lpstr>Prince George’s County is the Place to be….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April Williams</dc:creator>
  <cp:lastModifiedBy>Brown-Flamer, Marion A.</cp:lastModifiedBy>
  <cp:revision>80</cp:revision>
  <cp:lastPrinted>2017-01-13T19:06:50Z</cp:lastPrinted>
  <dcterms:created xsi:type="dcterms:W3CDTF">2014-10-22T15:42:20Z</dcterms:created>
  <dcterms:modified xsi:type="dcterms:W3CDTF">2020-08-17T16:57:17Z</dcterms:modified>
</cp:coreProperties>
</file>