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90" r:id="rId1"/>
  </p:sldMasterIdLst>
  <p:notesMasterIdLst>
    <p:notesMasterId r:id="rId27"/>
  </p:notesMasterIdLst>
  <p:handoutMasterIdLst>
    <p:handoutMasterId r:id="rId28"/>
  </p:handoutMasterIdLst>
  <p:sldIdLst>
    <p:sldId id="256" r:id="rId2"/>
    <p:sldId id="295" r:id="rId3"/>
    <p:sldId id="282" r:id="rId4"/>
    <p:sldId id="257" r:id="rId5"/>
    <p:sldId id="283" r:id="rId6"/>
    <p:sldId id="276" r:id="rId7"/>
    <p:sldId id="277" r:id="rId8"/>
    <p:sldId id="279" r:id="rId9"/>
    <p:sldId id="287" r:id="rId10"/>
    <p:sldId id="289" r:id="rId11"/>
    <p:sldId id="292" r:id="rId12"/>
    <p:sldId id="294" r:id="rId13"/>
    <p:sldId id="281" r:id="rId14"/>
    <p:sldId id="296" r:id="rId15"/>
    <p:sldId id="308" r:id="rId16"/>
    <p:sldId id="309" r:id="rId17"/>
    <p:sldId id="311" r:id="rId18"/>
    <p:sldId id="312" r:id="rId19"/>
    <p:sldId id="310" r:id="rId20"/>
    <p:sldId id="315" r:id="rId21"/>
    <p:sldId id="313" r:id="rId22"/>
    <p:sldId id="266" r:id="rId23"/>
    <p:sldId id="270" r:id="rId24"/>
    <p:sldId id="274" r:id="rId25"/>
    <p:sldId id="275" r:id="rId26"/>
  </p:sldIdLst>
  <p:sldSz cx="12192000" cy="6858000"/>
  <p:notesSz cx="6881813"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B636502-47BC-4504-B62D-888FF10C1BBB}">
          <p14:sldIdLst>
            <p14:sldId id="256"/>
            <p14:sldId id="295"/>
            <p14:sldId id="282"/>
            <p14:sldId id="257"/>
            <p14:sldId id="283"/>
            <p14:sldId id="276"/>
            <p14:sldId id="277"/>
            <p14:sldId id="279"/>
            <p14:sldId id="287"/>
            <p14:sldId id="289"/>
            <p14:sldId id="292"/>
            <p14:sldId id="294"/>
            <p14:sldId id="281"/>
            <p14:sldId id="296"/>
            <p14:sldId id="308"/>
            <p14:sldId id="309"/>
            <p14:sldId id="311"/>
            <p14:sldId id="312"/>
            <p14:sldId id="310"/>
            <p14:sldId id="315"/>
            <p14:sldId id="313"/>
            <p14:sldId id="266"/>
            <p14:sldId id="270"/>
            <p14:sldId id="274"/>
            <p14:sldId id="27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3" autoAdjust="0"/>
    <p:restoredTop sz="94660"/>
  </p:normalViewPr>
  <p:slideViewPr>
    <p:cSldViewPr snapToGrid="0">
      <p:cViewPr varScale="1">
        <p:scale>
          <a:sx n="90" d="100"/>
          <a:sy n="90" d="100"/>
        </p:scale>
        <p:origin x="180" y="7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2119" cy="466434"/>
          </a:xfrm>
          <a:prstGeom prst="rect">
            <a:avLst/>
          </a:prstGeom>
        </p:spPr>
        <p:txBody>
          <a:bodyPr vert="horz" lIns="93172" tIns="46586" rIns="93172" bIns="46586" rtlCol="0"/>
          <a:lstStyle>
            <a:lvl1pPr algn="l">
              <a:defRPr sz="1200"/>
            </a:lvl1pPr>
          </a:lstStyle>
          <a:p>
            <a:endParaRPr lang="en-US" dirty="0"/>
          </a:p>
        </p:txBody>
      </p:sp>
      <p:sp>
        <p:nvSpPr>
          <p:cNvPr id="3" name="Date Placeholder 2"/>
          <p:cNvSpPr>
            <a:spLocks noGrp="1"/>
          </p:cNvSpPr>
          <p:nvPr>
            <p:ph type="dt" sz="quarter" idx="1"/>
          </p:nvPr>
        </p:nvSpPr>
        <p:spPr>
          <a:xfrm>
            <a:off x="3898102" y="1"/>
            <a:ext cx="2982119" cy="466434"/>
          </a:xfrm>
          <a:prstGeom prst="rect">
            <a:avLst/>
          </a:prstGeom>
        </p:spPr>
        <p:txBody>
          <a:bodyPr vert="horz" lIns="93172" tIns="46586" rIns="93172" bIns="46586" rtlCol="0"/>
          <a:lstStyle>
            <a:lvl1pPr algn="r">
              <a:defRPr sz="1200"/>
            </a:lvl1pPr>
          </a:lstStyle>
          <a:p>
            <a:fld id="{FD27A562-A030-4892-8005-C78A3E88F156}" type="datetimeFigureOut">
              <a:rPr lang="en-US" smtClean="0"/>
              <a:t>3/31/2021</a:t>
            </a:fld>
            <a:endParaRPr lang="en-US" dirty="0"/>
          </a:p>
        </p:txBody>
      </p:sp>
      <p:sp>
        <p:nvSpPr>
          <p:cNvPr id="4" name="Footer Placeholder 3"/>
          <p:cNvSpPr>
            <a:spLocks noGrp="1"/>
          </p:cNvSpPr>
          <p:nvPr>
            <p:ph type="ftr" sz="quarter" idx="2"/>
          </p:nvPr>
        </p:nvSpPr>
        <p:spPr>
          <a:xfrm>
            <a:off x="0" y="8829968"/>
            <a:ext cx="2982119" cy="466433"/>
          </a:xfrm>
          <a:prstGeom prst="rect">
            <a:avLst/>
          </a:prstGeom>
        </p:spPr>
        <p:txBody>
          <a:bodyPr vert="horz" lIns="93172" tIns="46586" rIns="93172" bIns="46586"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98102" y="8829968"/>
            <a:ext cx="2982119" cy="466433"/>
          </a:xfrm>
          <a:prstGeom prst="rect">
            <a:avLst/>
          </a:prstGeom>
        </p:spPr>
        <p:txBody>
          <a:bodyPr vert="horz" lIns="93172" tIns="46586" rIns="93172" bIns="46586" rtlCol="0" anchor="b"/>
          <a:lstStyle>
            <a:lvl1pPr algn="r">
              <a:defRPr sz="1200"/>
            </a:lvl1pPr>
          </a:lstStyle>
          <a:p>
            <a:fld id="{A2618969-98FF-4E4A-98BB-7C18EF75389D}" type="slidenum">
              <a:rPr lang="en-US" smtClean="0"/>
              <a:t>‹#›</a:t>
            </a:fld>
            <a:endParaRPr lang="en-US" dirty="0"/>
          </a:p>
        </p:txBody>
      </p:sp>
    </p:spTree>
    <p:extLst>
      <p:ext uri="{BB962C8B-B14F-4D97-AF65-F5344CB8AC3E}">
        <p14:creationId xmlns:p14="http://schemas.microsoft.com/office/powerpoint/2010/main" val="4695626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2119" cy="466434"/>
          </a:xfrm>
          <a:prstGeom prst="rect">
            <a:avLst/>
          </a:prstGeom>
        </p:spPr>
        <p:txBody>
          <a:bodyPr vert="horz" lIns="93172" tIns="46586" rIns="93172" bIns="46586" rtlCol="0"/>
          <a:lstStyle>
            <a:lvl1pPr algn="l">
              <a:defRPr sz="1200"/>
            </a:lvl1pPr>
          </a:lstStyle>
          <a:p>
            <a:endParaRPr lang="en-US" dirty="0"/>
          </a:p>
        </p:txBody>
      </p:sp>
      <p:sp>
        <p:nvSpPr>
          <p:cNvPr id="3" name="Date Placeholder 2"/>
          <p:cNvSpPr>
            <a:spLocks noGrp="1"/>
          </p:cNvSpPr>
          <p:nvPr>
            <p:ph type="dt" idx="1"/>
          </p:nvPr>
        </p:nvSpPr>
        <p:spPr>
          <a:xfrm>
            <a:off x="3898102" y="1"/>
            <a:ext cx="2982119" cy="466434"/>
          </a:xfrm>
          <a:prstGeom prst="rect">
            <a:avLst/>
          </a:prstGeom>
        </p:spPr>
        <p:txBody>
          <a:bodyPr vert="horz" lIns="93172" tIns="46586" rIns="93172" bIns="46586" rtlCol="0"/>
          <a:lstStyle>
            <a:lvl1pPr algn="r">
              <a:defRPr sz="1200"/>
            </a:lvl1pPr>
          </a:lstStyle>
          <a:p>
            <a:fld id="{E84299FC-4389-41A4-ABAA-B0690D979A56}" type="datetimeFigureOut">
              <a:rPr lang="en-US" smtClean="0"/>
              <a:t>3/31/2021</a:t>
            </a:fld>
            <a:endParaRPr lang="en-US" dirty="0"/>
          </a:p>
        </p:txBody>
      </p:sp>
      <p:sp>
        <p:nvSpPr>
          <p:cNvPr id="4" name="Slide Image Placeholder 3"/>
          <p:cNvSpPr>
            <a:spLocks noGrp="1" noRot="1" noChangeAspect="1"/>
          </p:cNvSpPr>
          <p:nvPr>
            <p:ph type="sldImg" idx="2"/>
          </p:nvPr>
        </p:nvSpPr>
        <p:spPr>
          <a:xfrm>
            <a:off x="652463" y="1162050"/>
            <a:ext cx="5576887" cy="3138488"/>
          </a:xfrm>
          <a:prstGeom prst="rect">
            <a:avLst/>
          </a:prstGeom>
          <a:noFill/>
          <a:ln w="12700">
            <a:solidFill>
              <a:prstClr val="black"/>
            </a:solidFill>
          </a:ln>
        </p:spPr>
        <p:txBody>
          <a:bodyPr vert="horz" lIns="93172" tIns="46586" rIns="93172" bIns="46586" rtlCol="0" anchor="ctr"/>
          <a:lstStyle/>
          <a:p>
            <a:endParaRPr lang="en-US" dirty="0"/>
          </a:p>
        </p:txBody>
      </p:sp>
      <p:sp>
        <p:nvSpPr>
          <p:cNvPr id="5" name="Notes Placeholder 4"/>
          <p:cNvSpPr>
            <a:spLocks noGrp="1"/>
          </p:cNvSpPr>
          <p:nvPr>
            <p:ph type="body" sz="quarter" idx="3"/>
          </p:nvPr>
        </p:nvSpPr>
        <p:spPr>
          <a:xfrm>
            <a:off x="688182" y="4473893"/>
            <a:ext cx="5505450" cy="3660458"/>
          </a:xfrm>
          <a:prstGeom prst="rect">
            <a:avLst/>
          </a:prstGeom>
        </p:spPr>
        <p:txBody>
          <a:bodyPr vert="horz" lIns="93172" tIns="46586" rIns="93172" bIns="4658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2982119" cy="466433"/>
          </a:xfrm>
          <a:prstGeom prst="rect">
            <a:avLst/>
          </a:prstGeom>
        </p:spPr>
        <p:txBody>
          <a:bodyPr vert="horz" lIns="93172" tIns="46586" rIns="93172" bIns="4658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98102" y="8829968"/>
            <a:ext cx="2982119" cy="466433"/>
          </a:xfrm>
          <a:prstGeom prst="rect">
            <a:avLst/>
          </a:prstGeom>
        </p:spPr>
        <p:txBody>
          <a:bodyPr vert="horz" lIns="93172" tIns="46586" rIns="93172" bIns="46586" rtlCol="0" anchor="b"/>
          <a:lstStyle>
            <a:lvl1pPr algn="r">
              <a:defRPr sz="1200"/>
            </a:lvl1pPr>
          </a:lstStyle>
          <a:p>
            <a:fld id="{4CA07C57-2E06-4D04-B331-49D21E7BD974}" type="slidenum">
              <a:rPr lang="en-US" smtClean="0"/>
              <a:t>‹#›</a:t>
            </a:fld>
            <a:endParaRPr lang="en-US" dirty="0"/>
          </a:p>
        </p:txBody>
      </p:sp>
    </p:spTree>
    <p:extLst>
      <p:ext uri="{BB962C8B-B14F-4D97-AF65-F5344CB8AC3E}">
        <p14:creationId xmlns:p14="http://schemas.microsoft.com/office/powerpoint/2010/main" val="735610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53090E-D86A-41B7-AC3F-DA729C700D5B}"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2706830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AA2D82-AD17-4D7A-9728-C26E7BC1A917}"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07585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2612B-2A5D-417D-860E-D7BF837619C3}"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2367085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FE3197-1E74-4946-925B-62D257506DEE}" type="datetime1">
              <a:rPr lang="en-US" smtClean="0"/>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532165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078510-EDF3-4A35-B1D0-BE552CEA07A5}" type="datetime1">
              <a:rPr lang="en-US" smtClean="0"/>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14200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89D1805-3B9A-4288-B82A-4918C42EE4ED}" type="datetime1">
              <a:rPr lang="en-US" smtClean="0"/>
              <a:t>3/31/2021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367260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A396580-C65C-4B65-BEE5-41F1C7BB7160}" type="datetime1">
              <a:rPr lang="en-US" smtClean="0"/>
              <a:t>3/31/2021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809796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9BA0C7C-613A-4664-8091-FE446120345E}" type="datetime1">
              <a:rPr lang="en-US" smtClean="0"/>
              <a:t>3/31/2021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158079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5215CC-F72E-47A1-A323-463B32B1FAA4}" type="datetime1">
              <a:rPr lang="en-US" smtClean="0"/>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307643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3F819B-DE44-4CB6-8109-013B77FF424B}" type="datetime1">
              <a:rPr lang="en-US" smtClean="0"/>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133613264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A3F819B-DE44-4CB6-8109-013B77FF424B}"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22246125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A3F819B-DE44-4CB6-8109-013B77FF424B}"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101177291"/>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3F819B-DE44-4CB6-8109-013B77FF424B}"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840268618"/>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3F819B-DE44-4CB6-8109-013B77FF424B}" type="datetime1">
              <a:rPr lang="en-US" smtClean="0"/>
              <a:t>3/31/2021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58784499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A3F819B-DE44-4CB6-8109-013B77FF424B}" type="datetime1">
              <a:rPr lang="en-US" smtClean="0"/>
              <a:t>3/31/2021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358120491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E7B31F-B80A-47C6-BFF4-3434777DA678}"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22574095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8A9A18-DF8B-4DF4-9466-408A8F3A9683}" type="datetime1">
              <a:rPr lang="en-US" smtClean="0"/>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BE164D-A7A7-4B7C-B5AD-D25B6EBB73B9}" type="slidenum">
              <a:rPr lang="en-US" smtClean="0"/>
              <a:t>‹#›</a:t>
            </a:fld>
            <a:endParaRPr lang="en-US" dirty="0"/>
          </a:p>
        </p:txBody>
      </p:sp>
    </p:spTree>
    <p:extLst>
      <p:ext uri="{BB962C8B-B14F-4D97-AF65-F5344CB8AC3E}">
        <p14:creationId xmlns:p14="http://schemas.microsoft.com/office/powerpoint/2010/main" val="2755364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A3F819B-DE44-4CB6-8109-013B77FF424B}" type="datetime1">
              <a:rPr lang="en-US" smtClean="0"/>
              <a:t>3/31/2021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4BE164D-A7A7-4B7C-B5AD-D25B6EBB73B9}" type="slidenum">
              <a:rPr lang="en-US" smtClean="0"/>
              <a:t>‹#›</a:t>
            </a:fld>
            <a:endParaRPr lang="en-US" dirty="0"/>
          </a:p>
        </p:txBody>
      </p:sp>
    </p:spTree>
    <p:extLst>
      <p:ext uri="{BB962C8B-B14F-4D97-AF65-F5344CB8AC3E}">
        <p14:creationId xmlns:p14="http://schemas.microsoft.com/office/powerpoint/2010/main" val="1257351647"/>
      </p:ext>
    </p:extLst>
  </p:cSld>
  <p:clrMap bg1="dk1" tx1="lt1" bg2="dk2" tx2="lt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 id="2147484102" r:id="rId12"/>
    <p:sldLayoutId id="2147484103" r:id="rId13"/>
    <p:sldLayoutId id="2147484104" r:id="rId14"/>
    <p:sldLayoutId id="2147484105" r:id="rId15"/>
    <p:sldLayoutId id="2147484106" r:id="rId16"/>
    <p:sldLayoutId id="2147484107"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apps.irs.gov/app/eos" TargetMode="Externa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s://princegeorges.maps.arcgis.com/apps/webappviewer/index.html?id=c0f50714f9824d9f9d8760a5df348de1" TargetMode="External"/><Relationship Id="rId2" Type="http://schemas.openxmlformats.org/officeDocument/2006/relationships/image" Target="../media/image1.jpeg"/><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hyperlink" Target="https://pgcsup00.sap.mypgc.us/registration(bD1lbiZjPTExMCZkPW1pbg==)/bspwdapplication.do#VIEW_ANCHOR-ROS_TOP" TargetMode="External"/><Relationship Id="rId2" Type="http://schemas.openxmlformats.org/officeDocument/2006/relationships/image" Target="../media/image1.jpeg"/><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hyperlink" Target="mailto:pgcnonprofits@co.pg.md.us" TargetMode="Externa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pgcldcgrants@co.pg.md.u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7451" y="2354616"/>
            <a:ext cx="11842811" cy="1812023"/>
          </a:xfrm>
        </p:spPr>
        <p:txBody>
          <a:bodyPr>
            <a:normAutofit fontScale="90000"/>
          </a:bodyPr>
          <a:lstStyle/>
          <a:p>
            <a:pPr algn="ctr"/>
            <a:br>
              <a:rPr lang="en-US" dirty="0"/>
            </a:br>
            <a:br>
              <a:rPr lang="en-US" dirty="0"/>
            </a:br>
            <a:r>
              <a:rPr lang="en-US" dirty="0">
                <a:solidFill>
                  <a:schemeClr val="tx1"/>
                </a:solidFill>
                <a:cs typeface="Calibri" panose="020F0502020204030204" pitchFamily="34" charset="0"/>
              </a:rPr>
              <a:t>FY 2021 Local Impact Grant Application Workshop</a:t>
            </a:r>
          </a:p>
        </p:txBody>
      </p:sp>
      <p:sp>
        <p:nvSpPr>
          <p:cNvPr id="3" name="Subtitle 2"/>
          <p:cNvSpPr>
            <a:spLocks noGrp="1"/>
          </p:cNvSpPr>
          <p:nvPr>
            <p:ph type="subTitle" idx="1"/>
          </p:nvPr>
        </p:nvSpPr>
        <p:spPr>
          <a:xfrm>
            <a:off x="433986" y="4982128"/>
            <a:ext cx="11365454" cy="1875872"/>
          </a:xfrm>
        </p:spPr>
        <p:txBody>
          <a:bodyPr>
            <a:normAutofit/>
          </a:bodyPr>
          <a:lstStyle/>
          <a:p>
            <a:pPr algn="ctr">
              <a:spcBef>
                <a:spcPts val="0"/>
              </a:spcBef>
            </a:pPr>
            <a:r>
              <a:rPr lang="en-US" sz="2400" dirty="0">
                <a:latin typeface="Calibri" panose="020F0502020204030204" pitchFamily="34" charset="0"/>
                <a:cs typeface="Calibri" panose="020F0502020204030204" pitchFamily="34" charset="0"/>
              </a:rPr>
              <a:t>	</a:t>
            </a:r>
            <a:r>
              <a:rPr lang="en-US" sz="2400" dirty="0">
                <a:cs typeface="Calibri" panose="020F0502020204030204" pitchFamily="34" charset="0"/>
              </a:rPr>
              <a:t>Prince George’s County Local Development Council (PGCLDC)</a:t>
            </a:r>
          </a:p>
          <a:p>
            <a:pPr algn="ctr">
              <a:spcBef>
                <a:spcPts val="0"/>
              </a:spcBef>
            </a:pPr>
            <a:r>
              <a:rPr lang="en-US" sz="2400" dirty="0">
                <a:cs typeface="Calibri" panose="020F0502020204030204" pitchFamily="34" charset="0"/>
              </a:rPr>
              <a:t>WEDNESDAY, MARCH 31, 2021</a:t>
            </a:r>
          </a:p>
          <a:p>
            <a:pPr algn="ctr">
              <a:spcBef>
                <a:spcPts val="0"/>
              </a:spcBef>
            </a:pPr>
            <a:endParaRPr lang="en-US" sz="2400" dirty="0">
              <a:cs typeface="Calibri" panose="020F0502020204030204" pitchFamily="34" charset="0"/>
            </a:endParaRPr>
          </a:p>
          <a:p>
            <a:pPr algn="ctr">
              <a:spcBef>
                <a:spcPts val="0"/>
              </a:spcBef>
            </a:pPr>
            <a:r>
              <a:rPr lang="en-US" sz="2400" dirty="0">
                <a:cs typeface="Calibri" panose="020F0502020204030204" pitchFamily="34" charset="0"/>
              </a:rPr>
              <a:t>Presenter: Office of Management and Budget (OMB)</a:t>
            </a:r>
          </a:p>
          <a:p>
            <a:pPr algn="l">
              <a:spcBef>
                <a:spcPts val="0"/>
              </a:spcBef>
            </a:pPr>
            <a:endParaRPr lang="en-US" dirty="0"/>
          </a:p>
        </p:txBody>
      </p:sp>
      <p:pic>
        <p:nvPicPr>
          <p:cNvPr id="4" name="Picture 3">
            <a:extLst>
              <a:ext uri="{FF2B5EF4-FFF2-40B4-BE49-F238E27FC236}">
                <a16:creationId xmlns:a16="http://schemas.microsoft.com/office/drawing/2014/main" id="{D16AE373-836D-4F9A-B0A5-E16ED786C8F8}"/>
              </a:ext>
            </a:extLst>
          </p:cNvPr>
          <p:cNvPicPr>
            <a:picLocks noChangeAspect="1"/>
          </p:cNvPicPr>
          <p:nvPr/>
        </p:nvPicPr>
        <p:blipFill>
          <a:blip r:embed="rId2"/>
          <a:stretch>
            <a:fillRect/>
          </a:stretch>
        </p:blipFill>
        <p:spPr>
          <a:xfrm>
            <a:off x="5409930" y="268017"/>
            <a:ext cx="1042963" cy="1271110"/>
          </a:xfrm>
          <a:prstGeom prst="rect">
            <a:avLst/>
          </a:prstGeom>
        </p:spPr>
      </p:pic>
    </p:spTree>
    <p:extLst>
      <p:ext uri="{BB962C8B-B14F-4D97-AF65-F5344CB8AC3E}">
        <p14:creationId xmlns:p14="http://schemas.microsoft.com/office/powerpoint/2010/main" val="591785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A3091-37EA-467A-916E-59867FD648D9}"/>
              </a:ext>
            </a:extLst>
          </p:cNvPr>
          <p:cNvSpPr>
            <a:spLocks noGrp="1"/>
          </p:cNvSpPr>
          <p:nvPr>
            <p:ph type="title"/>
          </p:nvPr>
        </p:nvSpPr>
        <p:spPr>
          <a:xfrm>
            <a:off x="471376" y="226286"/>
            <a:ext cx="9252154" cy="906571"/>
          </a:xfrm>
        </p:spPr>
        <p:txBody>
          <a:bodyPr>
            <a:normAutofit/>
          </a:bodyPr>
          <a:lstStyle/>
          <a:p>
            <a:r>
              <a:rPr lang="en-US" sz="4000" dirty="0">
                <a:solidFill>
                  <a:schemeClr val="tx1"/>
                </a:solidFill>
              </a:rPr>
              <a:t>FY 2021 Local Impact Grant</a:t>
            </a:r>
          </a:p>
        </p:txBody>
      </p:sp>
      <p:sp>
        <p:nvSpPr>
          <p:cNvPr id="3" name="Content Placeholder 2">
            <a:extLst>
              <a:ext uri="{FF2B5EF4-FFF2-40B4-BE49-F238E27FC236}">
                <a16:creationId xmlns:a16="http://schemas.microsoft.com/office/drawing/2014/main" id="{AF889421-10C0-47BF-8D9F-7F761450370B}"/>
              </a:ext>
            </a:extLst>
          </p:cNvPr>
          <p:cNvSpPr>
            <a:spLocks noGrp="1"/>
          </p:cNvSpPr>
          <p:nvPr>
            <p:ph idx="1"/>
          </p:nvPr>
        </p:nvSpPr>
        <p:spPr>
          <a:xfrm>
            <a:off x="257452" y="2052214"/>
            <a:ext cx="6287225" cy="3150101"/>
          </a:xfrm>
        </p:spPr>
        <p:txBody>
          <a:bodyPr>
            <a:normAutofit/>
          </a:bodyPr>
          <a:lstStyle/>
          <a:p>
            <a:pPr marL="0" indent="0">
              <a:buNone/>
            </a:pPr>
            <a:r>
              <a:rPr lang="en-US" sz="2800" dirty="0"/>
              <a:t>What is the Local Development Council?</a:t>
            </a:r>
          </a:p>
          <a:p>
            <a:pPr marL="0" indent="0">
              <a:buNone/>
            </a:pPr>
            <a:endParaRPr lang="en-US" sz="2800" dirty="0"/>
          </a:p>
          <a:p>
            <a:pPr marL="0" indent="0">
              <a:buNone/>
            </a:pPr>
            <a:r>
              <a:rPr lang="en-US" sz="2800" dirty="0"/>
              <a:t>What is the Local Impact Grant?</a:t>
            </a:r>
          </a:p>
          <a:p>
            <a:endParaRPr lang="en-US" dirty="0"/>
          </a:p>
        </p:txBody>
      </p:sp>
      <p:sp>
        <p:nvSpPr>
          <p:cNvPr id="4" name="Slide Number Placeholder 3">
            <a:extLst>
              <a:ext uri="{FF2B5EF4-FFF2-40B4-BE49-F238E27FC236}">
                <a16:creationId xmlns:a16="http://schemas.microsoft.com/office/drawing/2014/main" id="{C31674DB-0253-4C5E-A557-FB69B756B213}"/>
              </a:ext>
            </a:extLst>
          </p:cNvPr>
          <p:cNvSpPr>
            <a:spLocks noGrp="1"/>
          </p:cNvSpPr>
          <p:nvPr>
            <p:ph type="sldNum" sz="quarter" idx="12"/>
          </p:nvPr>
        </p:nvSpPr>
        <p:spPr>
          <a:xfrm>
            <a:off x="10352540" y="383206"/>
            <a:ext cx="838199" cy="767687"/>
          </a:xfrm>
        </p:spPr>
        <p:txBody>
          <a:bodyPr>
            <a:normAutofit/>
          </a:bodyPr>
          <a:lstStyle/>
          <a:p>
            <a:pPr>
              <a:spcAft>
                <a:spcPts val="600"/>
              </a:spcAft>
            </a:pPr>
            <a:fld id="{F4BE164D-A7A7-4B7C-B5AD-D25B6EBB73B9}" type="slidenum">
              <a:rPr lang="en-US" sz="2400"/>
              <a:pPr>
                <a:spcAft>
                  <a:spcPts val="600"/>
                </a:spcAft>
              </a:pPr>
              <a:t>2</a:t>
            </a:fld>
            <a:endParaRPr lang="en-US" sz="2400" dirty="0"/>
          </a:p>
        </p:txBody>
      </p:sp>
      <p:pic>
        <p:nvPicPr>
          <p:cNvPr id="5" name="Picture 4">
            <a:extLst>
              <a:ext uri="{FF2B5EF4-FFF2-40B4-BE49-F238E27FC236}">
                <a16:creationId xmlns:a16="http://schemas.microsoft.com/office/drawing/2014/main" id="{6BE6C32A-4C60-48EE-8D2C-9DD82164FB59}"/>
              </a:ext>
            </a:extLst>
          </p:cNvPr>
          <p:cNvPicPr>
            <a:picLocks noChangeAspect="1"/>
          </p:cNvPicPr>
          <p:nvPr/>
        </p:nvPicPr>
        <p:blipFill rotWithShape="1">
          <a:blip r:embed="rId3"/>
          <a:srcRect b="2568"/>
          <a:stretch/>
        </p:blipFill>
        <p:spPr>
          <a:xfrm>
            <a:off x="6544678" y="1707712"/>
            <a:ext cx="5059158" cy="3894097"/>
          </a:xfrm>
          <a:prstGeom prst="rect">
            <a:avLst/>
          </a:prstGeom>
          <a:effectLst>
            <a:outerShdw blurRad="50800" dist="38100" dir="5400000" algn="t" rotWithShape="0">
              <a:prstClr val="black">
                <a:alpha val="43000"/>
              </a:prstClr>
            </a:outerShdw>
            <a:softEdge rad="127000"/>
          </a:effectLst>
        </p:spPr>
      </p:pic>
      <p:sp>
        <p:nvSpPr>
          <p:cNvPr id="8" name="TextBox 7">
            <a:extLst>
              <a:ext uri="{FF2B5EF4-FFF2-40B4-BE49-F238E27FC236}">
                <a16:creationId xmlns:a16="http://schemas.microsoft.com/office/drawing/2014/main" id="{B4266E69-1B78-41D1-8C05-E4DB582B7C78}"/>
              </a:ext>
            </a:extLst>
          </p:cNvPr>
          <p:cNvSpPr txBox="1"/>
          <p:nvPr/>
        </p:nvSpPr>
        <p:spPr>
          <a:xfrm>
            <a:off x="391005" y="5925233"/>
            <a:ext cx="9640119" cy="646331"/>
          </a:xfrm>
          <a:prstGeom prst="rect">
            <a:avLst/>
          </a:prstGeom>
          <a:noFill/>
        </p:spPr>
        <p:txBody>
          <a:bodyPr wrap="square" rtlCol="0">
            <a:spAutoFit/>
          </a:bodyPr>
          <a:lstStyle/>
          <a:p>
            <a:r>
              <a:rPr lang="en-US" dirty="0">
                <a:latin typeface="+mj-lt"/>
                <a:cs typeface="Arial" panose="020B0604020202020204" pitchFamily="34" charset="0"/>
              </a:rPr>
              <a:t>Prince George’s County Local Development Council Website</a:t>
            </a:r>
          </a:p>
          <a:p>
            <a:r>
              <a:rPr lang="en-US" dirty="0">
                <a:latin typeface="+mj-lt"/>
                <a:cs typeface="Arial" panose="020B0604020202020204" pitchFamily="34" charset="0"/>
              </a:rPr>
              <a:t>https://www.princegeorgescountymd.gov/1125/Local-Development-Council</a:t>
            </a:r>
          </a:p>
        </p:txBody>
      </p:sp>
    </p:spTree>
    <p:extLst>
      <p:ext uri="{BB962C8B-B14F-4D97-AF65-F5344CB8AC3E}">
        <p14:creationId xmlns:p14="http://schemas.microsoft.com/office/powerpoint/2010/main" val="795683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8A6B8-78F1-4D48-9846-EE99BED221D3}"/>
              </a:ext>
            </a:extLst>
          </p:cNvPr>
          <p:cNvSpPr>
            <a:spLocks noGrp="1"/>
          </p:cNvSpPr>
          <p:nvPr>
            <p:ph type="title"/>
          </p:nvPr>
        </p:nvSpPr>
        <p:spPr>
          <a:xfrm>
            <a:off x="862874" y="467771"/>
            <a:ext cx="5857522" cy="807440"/>
          </a:xfrm>
        </p:spPr>
        <p:txBody>
          <a:bodyPr/>
          <a:lstStyle/>
          <a:p>
            <a:r>
              <a:rPr lang="en-US" sz="4000" dirty="0">
                <a:solidFill>
                  <a:schemeClr val="tx1"/>
                </a:solidFill>
                <a:cs typeface="Calibri" panose="020F0502020204030204" pitchFamily="34" charset="0"/>
              </a:rPr>
              <a:t>Workshop Agenda</a:t>
            </a:r>
          </a:p>
        </p:txBody>
      </p:sp>
      <p:sp>
        <p:nvSpPr>
          <p:cNvPr id="3" name="Content Placeholder 2">
            <a:extLst>
              <a:ext uri="{FF2B5EF4-FFF2-40B4-BE49-F238E27FC236}">
                <a16:creationId xmlns:a16="http://schemas.microsoft.com/office/drawing/2014/main" id="{57680F11-63C5-4EC2-B132-75BA9CADBB39}"/>
              </a:ext>
            </a:extLst>
          </p:cNvPr>
          <p:cNvSpPr>
            <a:spLocks noGrp="1"/>
          </p:cNvSpPr>
          <p:nvPr>
            <p:ph idx="1"/>
          </p:nvPr>
        </p:nvSpPr>
        <p:spPr>
          <a:xfrm>
            <a:off x="1324512" y="1953007"/>
            <a:ext cx="10018713" cy="4113402"/>
          </a:xfrm>
        </p:spPr>
        <p:txBody>
          <a:bodyPr>
            <a:normAutofit fontScale="92500" lnSpcReduction="20000"/>
          </a:bodyPr>
          <a:lstStyle/>
          <a:p>
            <a:pPr>
              <a:buFont typeface="Wingdings" panose="05000000000000000000" pitchFamily="2" charset="2"/>
              <a:buChar char="§"/>
            </a:pPr>
            <a:r>
              <a:rPr lang="en-US" sz="3800" dirty="0">
                <a:cs typeface="Calibri" panose="020F0502020204030204" pitchFamily="34" charset="0"/>
              </a:rPr>
              <a:t>Grant process timeline</a:t>
            </a:r>
          </a:p>
          <a:p>
            <a:pPr>
              <a:buFont typeface="Wingdings" panose="05000000000000000000" pitchFamily="2" charset="2"/>
              <a:buChar char="§"/>
            </a:pPr>
            <a:r>
              <a:rPr lang="en-US" sz="3800" dirty="0">
                <a:cs typeface="Calibri" panose="020F0502020204030204" pitchFamily="34" charset="0"/>
              </a:rPr>
              <a:t>Local Impact Grant application overview</a:t>
            </a:r>
          </a:p>
          <a:p>
            <a:pPr>
              <a:buFont typeface="Wingdings" panose="05000000000000000000" pitchFamily="2" charset="2"/>
              <a:buChar char="§"/>
            </a:pPr>
            <a:r>
              <a:rPr lang="en-US" sz="3800" dirty="0">
                <a:cs typeface="Calibri" panose="020F0502020204030204" pitchFamily="34" charset="0"/>
              </a:rPr>
              <a:t>Supporting documentation requirements</a:t>
            </a:r>
          </a:p>
          <a:p>
            <a:pPr>
              <a:buFont typeface="Wingdings" panose="05000000000000000000" pitchFamily="2" charset="2"/>
              <a:buChar char="§"/>
            </a:pPr>
            <a:r>
              <a:rPr lang="en-US" sz="3800" dirty="0">
                <a:cs typeface="Calibri" panose="020F0502020204030204" pitchFamily="34" charset="0"/>
              </a:rPr>
              <a:t>Reporting requirements</a:t>
            </a:r>
          </a:p>
          <a:p>
            <a:pPr>
              <a:buFont typeface="Wingdings" panose="05000000000000000000" pitchFamily="2" charset="2"/>
              <a:buChar char="§"/>
            </a:pPr>
            <a:r>
              <a:rPr lang="en-US" sz="3800" dirty="0">
                <a:cs typeface="Calibri" panose="020F0502020204030204" pitchFamily="34" charset="0"/>
              </a:rPr>
              <a:t>Reminders</a:t>
            </a:r>
          </a:p>
          <a:p>
            <a:pPr>
              <a:buFont typeface="Wingdings" panose="05000000000000000000" pitchFamily="2" charset="2"/>
              <a:buChar char="§"/>
            </a:pPr>
            <a:r>
              <a:rPr lang="en-US" sz="3800" dirty="0">
                <a:cs typeface="Calibri" panose="020F0502020204030204" pitchFamily="34" charset="0"/>
              </a:rPr>
              <a:t>Submission instructions</a:t>
            </a:r>
          </a:p>
          <a:p>
            <a:pPr>
              <a:buFont typeface="Wingdings" panose="05000000000000000000" pitchFamily="2" charset="2"/>
              <a:buChar char="§"/>
            </a:pPr>
            <a:r>
              <a:rPr lang="en-US" sz="3800" dirty="0">
                <a:cs typeface="Calibri" panose="020F0502020204030204" pitchFamily="34" charset="0"/>
              </a:rPr>
              <a:t>Questions</a:t>
            </a:r>
          </a:p>
          <a:p>
            <a:endParaRPr lang="en-US" dirty="0"/>
          </a:p>
        </p:txBody>
      </p:sp>
      <p:sp>
        <p:nvSpPr>
          <p:cNvPr id="5" name="Slide Number Placeholder 4">
            <a:extLst>
              <a:ext uri="{FF2B5EF4-FFF2-40B4-BE49-F238E27FC236}">
                <a16:creationId xmlns:a16="http://schemas.microsoft.com/office/drawing/2014/main" id="{13623C34-5BB0-4CE7-8392-0EE022F649F9}"/>
              </a:ext>
            </a:extLst>
          </p:cNvPr>
          <p:cNvSpPr>
            <a:spLocks noGrp="1"/>
          </p:cNvSpPr>
          <p:nvPr>
            <p:ph type="sldNum" sz="quarter" idx="12"/>
          </p:nvPr>
        </p:nvSpPr>
        <p:spPr>
          <a:xfrm>
            <a:off x="10496223" y="791591"/>
            <a:ext cx="551167" cy="365125"/>
          </a:xfrm>
        </p:spPr>
        <p:txBody>
          <a:bodyPr/>
          <a:lstStyle/>
          <a:p>
            <a:fld id="{F4BE164D-A7A7-4B7C-B5AD-D25B6EBB73B9}" type="slidenum">
              <a:rPr lang="en-US" sz="2400" smtClean="0">
                <a:latin typeface="+mj-lt"/>
                <a:cs typeface="Arial" panose="020B0604020202020204" pitchFamily="34" charset="0"/>
              </a:rPr>
              <a:t>3</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2895028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7684"/>
            <a:ext cx="10515600" cy="690537"/>
          </a:xfrm>
        </p:spPr>
        <p:txBody>
          <a:bodyPr>
            <a:normAutofit fontScale="90000"/>
          </a:bodyPr>
          <a:lstStyle/>
          <a:p>
            <a:pPr algn="ctr"/>
            <a:r>
              <a:rPr lang="en-US" dirty="0"/>
              <a:t> </a:t>
            </a:r>
            <a:r>
              <a:rPr lang="en-US" sz="4400" dirty="0">
                <a:solidFill>
                  <a:schemeClr val="tx1"/>
                </a:solidFill>
                <a:cs typeface="Calibri" panose="020F0502020204030204" pitchFamily="34" charset="0"/>
              </a:rPr>
              <a:t>FY 2021 Local Impact Grant Timeline</a:t>
            </a:r>
            <a:endParaRPr lang="en-US" dirty="0">
              <a:solidFill>
                <a:schemeClr val="tx1"/>
              </a:solidFill>
              <a:cs typeface="Calibri" panose="020F050202020403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73758539"/>
              </p:ext>
            </p:extLst>
          </p:nvPr>
        </p:nvGraphicFramePr>
        <p:xfrm>
          <a:off x="744279" y="1955673"/>
          <a:ext cx="10158284" cy="4336631"/>
        </p:xfrm>
        <a:graphic>
          <a:graphicData uri="http://schemas.openxmlformats.org/drawingml/2006/table">
            <a:tbl>
              <a:tblPr firstRow="1" bandRow="1">
                <a:tableStyleId>{5C22544A-7EE6-4342-B048-85BDC9FD1C3A}</a:tableStyleId>
              </a:tblPr>
              <a:tblGrid>
                <a:gridCol w="7070650">
                  <a:extLst>
                    <a:ext uri="{9D8B030D-6E8A-4147-A177-3AD203B41FA5}">
                      <a16:colId xmlns:a16="http://schemas.microsoft.com/office/drawing/2014/main" val="20001"/>
                    </a:ext>
                  </a:extLst>
                </a:gridCol>
                <a:gridCol w="3087634">
                  <a:extLst>
                    <a:ext uri="{9D8B030D-6E8A-4147-A177-3AD203B41FA5}">
                      <a16:colId xmlns:a16="http://schemas.microsoft.com/office/drawing/2014/main" val="20002"/>
                    </a:ext>
                  </a:extLst>
                </a:gridCol>
              </a:tblGrid>
              <a:tr h="340923">
                <a:tc>
                  <a:txBody>
                    <a:bodyPr/>
                    <a:lstStyle/>
                    <a:p>
                      <a:pPr algn="ctr"/>
                      <a:r>
                        <a:rPr lang="en-US" b="0" dirty="0">
                          <a:latin typeface="+mj-lt"/>
                          <a:cs typeface="Calibri" panose="020F0502020204030204" pitchFamily="34" charset="0"/>
                        </a:rPr>
                        <a:t>Description</a:t>
                      </a:r>
                    </a:p>
                  </a:txBody>
                  <a:tcPr anchor="ctr">
                    <a:solidFill>
                      <a:schemeClr val="accent1"/>
                    </a:solidFill>
                  </a:tcPr>
                </a:tc>
                <a:tc>
                  <a:txBody>
                    <a:bodyPr/>
                    <a:lstStyle/>
                    <a:p>
                      <a:pPr algn="ctr"/>
                      <a:r>
                        <a:rPr lang="en-US" b="0" dirty="0">
                          <a:latin typeface="+mj-lt"/>
                          <a:cs typeface="Calibri" panose="020F0502020204030204" pitchFamily="34" charset="0"/>
                        </a:rPr>
                        <a:t>Date</a:t>
                      </a:r>
                    </a:p>
                  </a:txBody>
                  <a:tcPr anchor="ctr">
                    <a:solidFill>
                      <a:schemeClr val="accent1"/>
                    </a:solidFill>
                  </a:tcPr>
                </a:tc>
                <a:extLst>
                  <a:ext uri="{0D108BD9-81ED-4DB2-BD59-A6C34878D82A}">
                    <a16:rowId xmlns:a16="http://schemas.microsoft.com/office/drawing/2014/main" val="10000"/>
                  </a:ext>
                </a:extLst>
              </a:tr>
              <a:tr h="345658">
                <a:tc>
                  <a:txBody>
                    <a:bodyPr/>
                    <a:lstStyle/>
                    <a:p>
                      <a:r>
                        <a:rPr lang="en-US" dirty="0">
                          <a:latin typeface="+mj-lt"/>
                          <a:cs typeface="Calibri" panose="020F0502020204030204" pitchFamily="34" charset="0"/>
                        </a:rPr>
                        <a:t>Public notification/announcement of FY 2021 PGCLDC grant</a:t>
                      </a:r>
                    </a:p>
                  </a:txBody>
                  <a:tcPr anchor="ctr">
                    <a:solidFill>
                      <a:schemeClr val="tx1">
                        <a:lumMod val="95000"/>
                      </a:schemeClr>
                    </a:solidFill>
                  </a:tcPr>
                </a:tc>
                <a:tc>
                  <a:txBody>
                    <a:bodyPr/>
                    <a:lstStyle/>
                    <a:p>
                      <a:pPr algn="ctr"/>
                      <a:r>
                        <a:rPr lang="en-US" dirty="0">
                          <a:latin typeface="+mj-lt"/>
                          <a:cs typeface="Calibri" panose="020F0502020204030204" pitchFamily="34" charset="0"/>
                        </a:rPr>
                        <a:t>March 19, 2021</a:t>
                      </a:r>
                    </a:p>
                  </a:txBody>
                  <a:tcPr anchor="ctr">
                    <a:solidFill>
                      <a:schemeClr val="tx1">
                        <a:lumMod val="95000"/>
                      </a:schemeClr>
                    </a:solidFill>
                  </a:tcPr>
                </a:tc>
                <a:extLst>
                  <a:ext uri="{0D108BD9-81ED-4DB2-BD59-A6C34878D82A}">
                    <a16:rowId xmlns:a16="http://schemas.microsoft.com/office/drawing/2014/main" val="10001"/>
                  </a:ext>
                </a:extLst>
              </a:tr>
              <a:tr h="372202">
                <a:tc>
                  <a:txBody>
                    <a:bodyPr/>
                    <a:lstStyle/>
                    <a:p>
                      <a:r>
                        <a:rPr lang="en-US" dirty="0">
                          <a:latin typeface="+mj-lt"/>
                          <a:cs typeface="Calibri" panose="020F0502020204030204" pitchFamily="34" charset="0"/>
                        </a:rPr>
                        <a:t>Grant preparation</a:t>
                      </a:r>
                      <a:r>
                        <a:rPr lang="en-US" baseline="0" dirty="0">
                          <a:latin typeface="+mj-lt"/>
                          <a:cs typeface="Calibri" panose="020F0502020204030204" pitchFamily="34" charset="0"/>
                        </a:rPr>
                        <a:t> workshop</a:t>
                      </a:r>
                      <a:endParaRPr lang="en-US" dirty="0">
                        <a:latin typeface="+mj-lt"/>
                        <a:cs typeface="Calibri" panose="020F0502020204030204" pitchFamily="34" charset="0"/>
                      </a:endParaRPr>
                    </a:p>
                  </a:txBody>
                  <a:tcPr anchor="ctr">
                    <a:solidFill>
                      <a:schemeClr val="tx1">
                        <a:lumMod val="85000"/>
                      </a:schemeClr>
                    </a:solidFill>
                  </a:tcPr>
                </a:tc>
                <a:tc>
                  <a:txBody>
                    <a:bodyPr/>
                    <a:lstStyle/>
                    <a:p>
                      <a:pPr algn="ctr"/>
                      <a:r>
                        <a:rPr lang="en-US" dirty="0">
                          <a:latin typeface="+mj-lt"/>
                          <a:cs typeface="Calibri" panose="020F0502020204030204" pitchFamily="34" charset="0"/>
                        </a:rPr>
                        <a:t>March 31, 2021</a:t>
                      </a:r>
                    </a:p>
                  </a:txBody>
                  <a:tcPr anchor="ctr">
                    <a:solidFill>
                      <a:schemeClr val="tx1">
                        <a:lumMod val="85000"/>
                      </a:schemeClr>
                    </a:solidFill>
                  </a:tcPr>
                </a:tc>
                <a:extLst>
                  <a:ext uri="{0D108BD9-81ED-4DB2-BD59-A6C34878D82A}">
                    <a16:rowId xmlns:a16="http://schemas.microsoft.com/office/drawing/2014/main" val="10002"/>
                  </a:ext>
                </a:extLst>
              </a:tr>
              <a:tr h="345658">
                <a:tc>
                  <a:txBody>
                    <a:bodyPr/>
                    <a:lstStyle/>
                    <a:p>
                      <a:r>
                        <a:rPr lang="en-US" dirty="0">
                          <a:latin typeface="+mj-lt"/>
                          <a:cs typeface="Calibri" panose="020F0502020204030204" pitchFamily="34" charset="0"/>
                        </a:rPr>
                        <a:t>Grant application deadline </a:t>
                      </a:r>
                    </a:p>
                  </a:txBody>
                  <a:tcPr anchor="ctr">
                    <a:solidFill>
                      <a:schemeClr val="tx1">
                        <a:lumMod val="95000"/>
                      </a:schemeClr>
                    </a:solidFill>
                  </a:tcPr>
                </a:tc>
                <a:tc>
                  <a:txBody>
                    <a:bodyPr/>
                    <a:lstStyle/>
                    <a:p>
                      <a:pPr algn="ctr"/>
                      <a:r>
                        <a:rPr lang="en-US" dirty="0">
                          <a:latin typeface="+mj-lt"/>
                          <a:cs typeface="Calibri" panose="020F0502020204030204" pitchFamily="34" charset="0"/>
                        </a:rPr>
                        <a:t>April 16, 2021</a:t>
                      </a:r>
                    </a:p>
                  </a:txBody>
                  <a:tcPr anchor="ctr">
                    <a:solidFill>
                      <a:schemeClr val="tx1">
                        <a:lumMod val="95000"/>
                      </a:schemeClr>
                    </a:solidFill>
                  </a:tcPr>
                </a:tc>
                <a:extLst>
                  <a:ext uri="{0D108BD9-81ED-4DB2-BD59-A6C34878D82A}">
                    <a16:rowId xmlns:a16="http://schemas.microsoft.com/office/drawing/2014/main" val="10003"/>
                  </a:ext>
                </a:extLst>
              </a:tr>
              <a:tr h="418876">
                <a:tc>
                  <a:txBody>
                    <a:bodyPr/>
                    <a:lstStyle/>
                    <a:p>
                      <a:r>
                        <a:rPr lang="en-US" dirty="0">
                          <a:latin typeface="+mj-lt"/>
                          <a:cs typeface="Calibri" panose="020F0502020204030204" pitchFamily="34" charset="0"/>
                        </a:rPr>
                        <a:t>County notification</a:t>
                      </a:r>
                      <a:r>
                        <a:rPr lang="en-US" baseline="0" dirty="0">
                          <a:latin typeface="+mj-lt"/>
                          <a:cs typeface="Calibri" panose="020F0502020204030204" pitchFamily="34" charset="0"/>
                        </a:rPr>
                        <a:t> of procedurally disqualified applicants</a:t>
                      </a:r>
                      <a:endParaRPr lang="en-US" dirty="0">
                        <a:latin typeface="+mj-lt"/>
                        <a:cs typeface="Calibri" panose="020F0502020204030204" pitchFamily="34" charset="0"/>
                      </a:endParaRPr>
                    </a:p>
                  </a:txBody>
                  <a:tcPr anchor="ctr">
                    <a:solidFill>
                      <a:schemeClr val="tx1">
                        <a:lumMod val="85000"/>
                      </a:schemeClr>
                    </a:solidFill>
                  </a:tcPr>
                </a:tc>
                <a:tc>
                  <a:txBody>
                    <a:bodyPr/>
                    <a:lstStyle/>
                    <a:p>
                      <a:pPr algn="ctr"/>
                      <a:r>
                        <a:rPr lang="en-US" dirty="0">
                          <a:latin typeface="+mj-lt"/>
                          <a:cs typeface="Calibri" panose="020F0502020204030204" pitchFamily="34" charset="0"/>
                        </a:rPr>
                        <a:t>May 14, 2021</a:t>
                      </a:r>
                    </a:p>
                  </a:txBody>
                  <a:tcPr anchor="ctr">
                    <a:solidFill>
                      <a:schemeClr val="tx1">
                        <a:lumMod val="85000"/>
                      </a:schemeClr>
                    </a:solidFill>
                  </a:tcPr>
                </a:tc>
                <a:extLst>
                  <a:ext uri="{0D108BD9-81ED-4DB2-BD59-A6C34878D82A}">
                    <a16:rowId xmlns:a16="http://schemas.microsoft.com/office/drawing/2014/main" val="10005"/>
                  </a:ext>
                </a:extLst>
              </a:tr>
              <a:tr h="386366">
                <a:tc>
                  <a:txBody>
                    <a:bodyPr/>
                    <a:lstStyle/>
                    <a:p>
                      <a:r>
                        <a:rPr lang="en-US" dirty="0">
                          <a:latin typeface="+mj-lt"/>
                          <a:cs typeface="Calibri" panose="020F0502020204030204" pitchFamily="34" charset="0"/>
                        </a:rPr>
                        <a:t>PGCLDC application review process</a:t>
                      </a:r>
                    </a:p>
                  </a:txBody>
                  <a:tcPr anchor="ctr">
                    <a:solidFill>
                      <a:schemeClr val="tx1">
                        <a:lumMod val="95000"/>
                      </a:schemeClr>
                    </a:solidFill>
                  </a:tcPr>
                </a:tc>
                <a:tc>
                  <a:txBody>
                    <a:bodyPr/>
                    <a:lstStyle/>
                    <a:p>
                      <a:pPr algn="ctr"/>
                      <a:r>
                        <a:rPr lang="en-US" dirty="0">
                          <a:latin typeface="+mj-lt"/>
                          <a:cs typeface="Calibri" panose="020F0502020204030204" pitchFamily="34" charset="0"/>
                        </a:rPr>
                        <a:t>May 7 – June 11, 2021</a:t>
                      </a:r>
                    </a:p>
                  </a:txBody>
                  <a:tcPr anchor="ctr">
                    <a:solidFill>
                      <a:schemeClr val="tx1">
                        <a:lumMod val="95000"/>
                      </a:schemeClr>
                    </a:solidFill>
                  </a:tcPr>
                </a:tc>
                <a:extLst>
                  <a:ext uri="{0D108BD9-81ED-4DB2-BD59-A6C34878D82A}">
                    <a16:rowId xmlns:a16="http://schemas.microsoft.com/office/drawing/2014/main" val="10006"/>
                  </a:ext>
                </a:extLst>
              </a:tr>
              <a:tr h="345658">
                <a:tc>
                  <a:txBody>
                    <a:bodyPr/>
                    <a:lstStyle/>
                    <a:p>
                      <a:r>
                        <a:rPr lang="en-US" dirty="0">
                          <a:latin typeface="+mj-lt"/>
                          <a:cs typeface="Calibri" panose="020F0502020204030204" pitchFamily="34" charset="0"/>
                        </a:rPr>
                        <a:t>Report</a:t>
                      </a:r>
                      <a:r>
                        <a:rPr lang="en-US" baseline="0" dirty="0">
                          <a:latin typeface="+mj-lt"/>
                          <a:cs typeface="Calibri" panose="020F0502020204030204" pitchFamily="34" charset="0"/>
                        </a:rPr>
                        <a:t> to the full PGCLDC by the PGCLDC Grant Review Committee of recommended awardees for final consideration and public vote</a:t>
                      </a:r>
                      <a:endParaRPr lang="en-US" dirty="0">
                        <a:latin typeface="+mj-lt"/>
                        <a:cs typeface="Calibri" panose="020F0502020204030204" pitchFamily="34" charset="0"/>
                      </a:endParaRPr>
                    </a:p>
                  </a:txBody>
                  <a:tcPr anchor="ctr">
                    <a:solidFill>
                      <a:schemeClr val="tx1">
                        <a:lumMod val="85000"/>
                      </a:schemeClr>
                    </a:solidFill>
                  </a:tcPr>
                </a:tc>
                <a:tc>
                  <a:txBody>
                    <a:bodyPr/>
                    <a:lstStyle/>
                    <a:p>
                      <a:pPr algn="ctr"/>
                      <a:r>
                        <a:rPr lang="en-US" dirty="0">
                          <a:latin typeface="+mj-lt"/>
                          <a:cs typeface="Calibri" panose="020F0502020204030204" pitchFamily="34" charset="0"/>
                        </a:rPr>
                        <a:t>June 16, 2021*</a:t>
                      </a:r>
                    </a:p>
                  </a:txBody>
                  <a:tcPr anchor="ctr">
                    <a:solidFill>
                      <a:schemeClr val="tx1">
                        <a:lumMod val="85000"/>
                      </a:schemeClr>
                    </a:solidFill>
                  </a:tcPr>
                </a:tc>
                <a:extLst>
                  <a:ext uri="{0D108BD9-81ED-4DB2-BD59-A6C34878D82A}">
                    <a16:rowId xmlns:a16="http://schemas.microsoft.com/office/drawing/2014/main" val="10007"/>
                  </a:ext>
                </a:extLst>
              </a:tr>
              <a:tr h="415987">
                <a:tc>
                  <a:txBody>
                    <a:bodyPr/>
                    <a:lstStyle/>
                    <a:p>
                      <a:r>
                        <a:rPr lang="en-US" dirty="0">
                          <a:latin typeface="+mj-lt"/>
                          <a:cs typeface="Calibri" panose="020F0502020204030204" pitchFamily="34" charset="0"/>
                        </a:rPr>
                        <a:t>County notification of unsuccessful applicants</a:t>
                      </a:r>
                    </a:p>
                  </a:txBody>
                  <a:tcPr anchor="ctr">
                    <a:solidFill>
                      <a:schemeClr val="tx1">
                        <a:lumMod val="95000"/>
                      </a:schemeClr>
                    </a:solidFill>
                  </a:tcPr>
                </a:tc>
                <a:tc>
                  <a:txBody>
                    <a:bodyPr/>
                    <a:lstStyle/>
                    <a:p>
                      <a:pPr algn="ctr"/>
                      <a:r>
                        <a:rPr lang="en-US" dirty="0">
                          <a:latin typeface="+mj-lt"/>
                          <a:cs typeface="Calibri" panose="020F0502020204030204" pitchFamily="34" charset="0"/>
                        </a:rPr>
                        <a:t>June 25, 2021*</a:t>
                      </a:r>
                    </a:p>
                  </a:txBody>
                  <a:tcPr anchor="ctr">
                    <a:solidFill>
                      <a:schemeClr val="tx1">
                        <a:lumMod val="95000"/>
                      </a:schemeClr>
                    </a:solidFill>
                  </a:tcPr>
                </a:tc>
                <a:extLst>
                  <a:ext uri="{0D108BD9-81ED-4DB2-BD59-A6C34878D82A}">
                    <a16:rowId xmlns:a16="http://schemas.microsoft.com/office/drawing/2014/main" val="10008"/>
                  </a:ext>
                </a:extLst>
              </a:tr>
              <a:tr h="345658">
                <a:tc>
                  <a:txBody>
                    <a:bodyPr/>
                    <a:lstStyle/>
                    <a:p>
                      <a:r>
                        <a:rPr lang="en-US" dirty="0">
                          <a:latin typeface="+mj-lt"/>
                          <a:cs typeface="Calibri" panose="020F0502020204030204" pitchFamily="34" charset="0"/>
                        </a:rPr>
                        <a:t>Public announcement</a:t>
                      </a:r>
                      <a:r>
                        <a:rPr lang="en-US" baseline="0" dirty="0">
                          <a:latin typeface="+mj-lt"/>
                          <a:cs typeface="Calibri" panose="020F0502020204030204" pitchFamily="34" charset="0"/>
                        </a:rPr>
                        <a:t> of award recipients</a:t>
                      </a:r>
                      <a:endParaRPr lang="en-US" dirty="0">
                        <a:latin typeface="+mj-lt"/>
                        <a:cs typeface="Calibri" panose="020F0502020204030204" pitchFamily="34" charset="0"/>
                      </a:endParaRPr>
                    </a:p>
                  </a:txBody>
                  <a:tcPr anchor="ctr">
                    <a:solidFill>
                      <a:schemeClr val="tx1">
                        <a:lumMod val="85000"/>
                      </a:schemeClr>
                    </a:solidFill>
                  </a:tcPr>
                </a:tc>
                <a:tc>
                  <a:txBody>
                    <a:bodyPr/>
                    <a:lstStyle/>
                    <a:p>
                      <a:pPr algn="ctr"/>
                      <a:r>
                        <a:rPr lang="en-US" dirty="0">
                          <a:latin typeface="+mj-lt"/>
                          <a:cs typeface="Calibri" panose="020F0502020204030204" pitchFamily="34" charset="0"/>
                        </a:rPr>
                        <a:t>June 25, 2021*</a:t>
                      </a:r>
                    </a:p>
                  </a:txBody>
                  <a:tcPr anchor="ctr">
                    <a:solidFill>
                      <a:schemeClr val="tx1">
                        <a:lumMod val="85000"/>
                      </a:schemeClr>
                    </a:solidFill>
                  </a:tcPr>
                </a:tc>
                <a:extLst>
                  <a:ext uri="{0D108BD9-81ED-4DB2-BD59-A6C34878D82A}">
                    <a16:rowId xmlns:a16="http://schemas.microsoft.com/office/drawing/2014/main" val="10009"/>
                  </a:ext>
                </a:extLst>
              </a:tr>
              <a:tr h="345658">
                <a:tc>
                  <a:txBody>
                    <a:bodyPr/>
                    <a:lstStyle/>
                    <a:p>
                      <a:r>
                        <a:rPr lang="en-US" dirty="0">
                          <a:latin typeface="+mj-lt"/>
                          <a:cs typeface="Calibri" panose="020F0502020204030204" pitchFamily="34" charset="0"/>
                        </a:rPr>
                        <a:t>Grant funds</a:t>
                      </a:r>
                      <a:r>
                        <a:rPr lang="en-US" baseline="0" dirty="0">
                          <a:latin typeface="+mj-lt"/>
                          <a:cs typeface="Calibri" panose="020F0502020204030204" pitchFamily="34" charset="0"/>
                        </a:rPr>
                        <a:t> available/issued no later than</a:t>
                      </a:r>
                      <a:endParaRPr lang="en-US" dirty="0">
                        <a:latin typeface="+mj-lt"/>
                        <a:cs typeface="Calibri" panose="020F0502020204030204" pitchFamily="34" charset="0"/>
                      </a:endParaRPr>
                    </a:p>
                  </a:txBody>
                  <a:tcPr anchor="ctr">
                    <a:solidFill>
                      <a:schemeClr val="tx1">
                        <a:lumMod val="95000"/>
                      </a:schemeClr>
                    </a:solidFill>
                  </a:tcPr>
                </a:tc>
                <a:tc>
                  <a:txBody>
                    <a:bodyPr/>
                    <a:lstStyle/>
                    <a:p>
                      <a:pPr algn="ctr"/>
                      <a:r>
                        <a:rPr lang="en-US" dirty="0">
                          <a:latin typeface="+mj-lt"/>
                          <a:cs typeface="Calibri" panose="020F0502020204030204" pitchFamily="34" charset="0"/>
                        </a:rPr>
                        <a:t>June 30, 2021*</a:t>
                      </a:r>
                    </a:p>
                  </a:txBody>
                  <a:tcPr anchor="ctr">
                    <a:solidFill>
                      <a:schemeClr val="tx1">
                        <a:lumMod val="95000"/>
                      </a:schemeClr>
                    </a:solidFill>
                  </a:tcPr>
                </a:tc>
                <a:extLst>
                  <a:ext uri="{0D108BD9-81ED-4DB2-BD59-A6C34878D82A}">
                    <a16:rowId xmlns:a16="http://schemas.microsoft.com/office/drawing/2014/main" val="10010"/>
                  </a:ext>
                </a:extLst>
              </a:tr>
            </a:tbl>
          </a:graphicData>
        </a:graphic>
      </p:graphicFrame>
      <p:sp>
        <p:nvSpPr>
          <p:cNvPr id="3" name="Slide Number Placeholder 2">
            <a:extLst>
              <a:ext uri="{FF2B5EF4-FFF2-40B4-BE49-F238E27FC236}">
                <a16:creationId xmlns:a16="http://schemas.microsoft.com/office/drawing/2014/main" id="{1A6843FF-9F6A-4D7E-8C31-1D1B4F661E58}"/>
              </a:ext>
            </a:extLst>
          </p:cNvPr>
          <p:cNvSpPr>
            <a:spLocks noGrp="1"/>
          </p:cNvSpPr>
          <p:nvPr>
            <p:ph type="sldNum" sz="quarter" idx="12"/>
          </p:nvPr>
        </p:nvSpPr>
        <p:spPr>
          <a:xfrm>
            <a:off x="10515600" y="802848"/>
            <a:ext cx="551167" cy="365125"/>
          </a:xfrm>
        </p:spPr>
        <p:txBody>
          <a:bodyPr/>
          <a:lstStyle/>
          <a:p>
            <a:fld id="{F4BE164D-A7A7-4B7C-B5AD-D25B6EBB73B9}" type="slidenum">
              <a:rPr lang="en-US" sz="2400" smtClean="0">
                <a:latin typeface="+mj-lt"/>
                <a:cs typeface="Arial" panose="020B0604020202020204" pitchFamily="34" charset="0"/>
              </a:rPr>
              <a:t>4</a:t>
            </a:fld>
            <a:endParaRPr lang="en-US" sz="2400" dirty="0">
              <a:latin typeface="+mj-lt"/>
              <a:cs typeface="Arial" panose="020B0604020202020204" pitchFamily="34" charset="0"/>
            </a:endParaRPr>
          </a:p>
        </p:txBody>
      </p:sp>
      <p:sp>
        <p:nvSpPr>
          <p:cNvPr id="5" name="TextBox 4">
            <a:extLst>
              <a:ext uri="{FF2B5EF4-FFF2-40B4-BE49-F238E27FC236}">
                <a16:creationId xmlns:a16="http://schemas.microsoft.com/office/drawing/2014/main" id="{0AC6D410-608C-4FE9-9D37-722F663C665C}"/>
              </a:ext>
            </a:extLst>
          </p:cNvPr>
          <p:cNvSpPr txBox="1"/>
          <p:nvPr/>
        </p:nvSpPr>
        <p:spPr>
          <a:xfrm>
            <a:off x="4190260" y="6370984"/>
            <a:ext cx="6712303" cy="369332"/>
          </a:xfrm>
          <a:prstGeom prst="rect">
            <a:avLst/>
          </a:prstGeom>
          <a:noFill/>
        </p:spPr>
        <p:txBody>
          <a:bodyPr wrap="square" rtlCol="0">
            <a:spAutoFit/>
          </a:bodyPr>
          <a:lstStyle/>
          <a:p>
            <a:r>
              <a:rPr lang="en-US" dirty="0">
                <a:latin typeface="+mj-lt"/>
                <a:cs typeface="Calibri" panose="020F0502020204030204" pitchFamily="34" charset="0"/>
              </a:rPr>
              <a:t>* Indicates dates are tentative and are subject to change</a:t>
            </a:r>
            <a:r>
              <a:rPr lang="en-US" dirty="0">
                <a:latin typeface="+mj-lt"/>
                <a:cs typeface="Arial" panose="020B0604020202020204" pitchFamily="34" charset="0"/>
              </a:rPr>
              <a:t>.</a:t>
            </a:r>
          </a:p>
        </p:txBody>
      </p:sp>
    </p:spTree>
    <p:extLst>
      <p:ext uri="{BB962C8B-B14F-4D97-AF65-F5344CB8AC3E}">
        <p14:creationId xmlns:p14="http://schemas.microsoft.com/office/powerpoint/2010/main" val="180941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3DE18-0C4E-4ED0-AAED-68B7C7A5AB0D}"/>
              </a:ext>
            </a:extLst>
          </p:cNvPr>
          <p:cNvSpPr>
            <a:spLocks noGrp="1"/>
          </p:cNvSpPr>
          <p:nvPr>
            <p:ph type="title"/>
          </p:nvPr>
        </p:nvSpPr>
        <p:spPr>
          <a:xfrm>
            <a:off x="901454" y="2916200"/>
            <a:ext cx="10600908" cy="1025599"/>
          </a:xfrm>
        </p:spPr>
        <p:txBody>
          <a:bodyPr>
            <a:noAutofit/>
          </a:bodyPr>
          <a:lstStyle/>
          <a:p>
            <a:pPr algn="ctr"/>
            <a:r>
              <a:rPr lang="en-US" sz="4000" dirty="0">
                <a:solidFill>
                  <a:schemeClr val="tx1"/>
                </a:solidFill>
                <a:cs typeface="Calibri" panose="020F0502020204030204" pitchFamily="34" charset="0"/>
              </a:rPr>
              <a:t>FY 2021 Local Impact Grant Application</a:t>
            </a:r>
          </a:p>
        </p:txBody>
      </p:sp>
      <p:sp>
        <p:nvSpPr>
          <p:cNvPr id="3" name="Slide Number Placeholder 2">
            <a:extLst>
              <a:ext uri="{FF2B5EF4-FFF2-40B4-BE49-F238E27FC236}">
                <a16:creationId xmlns:a16="http://schemas.microsoft.com/office/drawing/2014/main" id="{C34F18EB-EBC4-4706-A0EF-A32E871170AF}"/>
              </a:ext>
            </a:extLst>
          </p:cNvPr>
          <p:cNvSpPr>
            <a:spLocks noGrp="1"/>
          </p:cNvSpPr>
          <p:nvPr>
            <p:ph type="sldNum" sz="quarter" idx="12"/>
          </p:nvPr>
        </p:nvSpPr>
        <p:spPr>
          <a:xfrm>
            <a:off x="10499186" y="794649"/>
            <a:ext cx="551167" cy="365125"/>
          </a:xfrm>
        </p:spPr>
        <p:txBody>
          <a:bodyPr/>
          <a:lstStyle/>
          <a:p>
            <a:fld id="{F4BE164D-A7A7-4B7C-B5AD-D25B6EBB73B9}" type="slidenum">
              <a:rPr lang="en-US" sz="2400" smtClean="0">
                <a:latin typeface="+mj-lt"/>
                <a:cs typeface="Arial" panose="020B0604020202020204" pitchFamily="34" charset="0"/>
              </a:rPr>
              <a:t>5</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209786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30475-87CC-4D84-A29F-5E3BB1383EFF}"/>
              </a:ext>
            </a:extLst>
          </p:cNvPr>
          <p:cNvSpPr>
            <a:spLocks noGrp="1"/>
          </p:cNvSpPr>
          <p:nvPr>
            <p:ph type="title"/>
          </p:nvPr>
        </p:nvSpPr>
        <p:spPr>
          <a:xfrm>
            <a:off x="221868" y="236456"/>
            <a:ext cx="10018713" cy="895448"/>
          </a:xfrm>
        </p:spPr>
        <p:txBody>
          <a:bodyPr>
            <a:normAutofit/>
          </a:bodyPr>
          <a:lstStyle/>
          <a:p>
            <a:r>
              <a:rPr lang="en-US" sz="4000" dirty="0">
                <a:solidFill>
                  <a:schemeClr val="tx1"/>
                </a:solidFill>
                <a:cs typeface="Calibri" panose="020F0502020204030204" pitchFamily="34" charset="0"/>
              </a:rPr>
              <a:t>FY 2021 Local Impact Grant Application </a:t>
            </a:r>
          </a:p>
        </p:txBody>
      </p:sp>
      <p:sp>
        <p:nvSpPr>
          <p:cNvPr id="3" name="Content Placeholder 2">
            <a:extLst>
              <a:ext uri="{FF2B5EF4-FFF2-40B4-BE49-F238E27FC236}">
                <a16:creationId xmlns:a16="http://schemas.microsoft.com/office/drawing/2014/main" id="{070B0826-143C-495F-A5A8-186989A1FF49}"/>
              </a:ext>
            </a:extLst>
          </p:cNvPr>
          <p:cNvSpPr>
            <a:spLocks noGrp="1"/>
          </p:cNvSpPr>
          <p:nvPr>
            <p:ph idx="1"/>
          </p:nvPr>
        </p:nvSpPr>
        <p:spPr>
          <a:xfrm>
            <a:off x="314246" y="2252173"/>
            <a:ext cx="11563507" cy="3839048"/>
          </a:xfrm>
        </p:spPr>
        <p:txBody>
          <a:bodyPr>
            <a:normAutofit/>
          </a:bodyPr>
          <a:lstStyle/>
          <a:p>
            <a:pPr marL="0" indent="0">
              <a:spcBef>
                <a:spcPts val="0"/>
              </a:spcBef>
              <a:buNone/>
            </a:pPr>
            <a:r>
              <a:rPr lang="en-US" sz="2800" b="1" dirty="0">
                <a:cs typeface="Calibri" panose="020F0502020204030204" pitchFamily="34" charset="0"/>
              </a:rPr>
              <a:t>Section I – Organization Information</a:t>
            </a:r>
          </a:p>
          <a:p>
            <a:pPr marL="0" indent="0">
              <a:spcBef>
                <a:spcPts val="0"/>
              </a:spcBef>
              <a:buNone/>
            </a:pPr>
            <a:r>
              <a:rPr lang="en-US" sz="2800" dirty="0">
                <a:cs typeface="Calibri" panose="020F0502020204030204" pitchFamily="34" charset="0"/>
              </a:rPr>
              <a:t>	Basic information about your organization</a:t>
            </a:r>
          </a:p>
          <a:p>
            <a:pPr marL="0" indent="0">
              <a:spcBef>
                <a:spcPts val="0"/>
              </a:spcBef>
              <a:buNone/>
            </a:pPr>
            <a:endParaRPr lang="en-US" sz="2800" dirty="0">
              <a:cs typeface="Calibri" panose="020F0502020204030204" pitchFamily="34" charset="0"/>
            </a:endParaRPr>
          </a:p>
          <a:p>
            <a:pPr marL="0" indent="0">
              <a:spcBef>
                <a:spcPts val="0"/>
              </a:spcBef>
              <a:buNone/>
            </a:pPr>
            <a:r>
              <a:rPr lang="en-US" sz="2800" b="1" dirty="0">
                <a:cs typeface="Calibri" panose="020F0502020204030204" pitchFamily="34" charset="0"/>
              </a:rPr>
              <a:t>Section II – Service Category</a:t>
            </a:r>
          </a:p>
          <a:p>
            <a:pPr marL="0" indent="0">
              <a:spcBef>
                <a:spcPts val="0"/>
              </a:spcBef>
              <a:buNone/>
            </a:pPr>
            <a:r>
              <a:rPr lang="en-US" sz="2800" dirty="0">
                <a:cs typeface="Calibri" panose="020F0502020204030204" pitchFamily="34" charset="0"/>
              </a:rPr>
              <a:t>	What is your organization’s primary service? </a:t>
            </a:r>
          </a:p>
          <a:p>
            <a:pPr marL="0" indent="0">
              <a:spcBef>
                <a:spcPts val="0"/>
              </a:spcBef>
              <a:buNone/>
            </a:pPr>
            <a:endParaRPr lang="en-US" sz="2800" dirty="0">
              <a:cs typeface="Calibri" panose="020F0502020204030204" pitchFamily="34" charset="0"/>
            </a:endParaRPr>
          </a:p>
          <a:p>
            <a:pPr marL="0" indent="0">
              <a:spcBef>
                <a:spcPts val="0"/>
              </a:spcBef>
              <a:buNone/>
            </a:pPr>
            <a:r>
              <a:rPr lang="en-US" sz="2800" b="1" dirty="0">
                <a:cs typeface="Calibri" panose="020F0502020204030204" pitchFamily="34" charset="0"/>
              </a:rPr>
              <a:t>Section III – Project/Program Information</a:t>
            </a:r>
          </a:p>
          <a:p>
            <a:pPr marL="0" indent="0">
              <a:spcBef>
                <a:spcPts val="0"/>
              </a:spcBef>
              <a:buNone/>
            </a:pPr>
            <a:r>
              <a:rPr lang="en-US" sz="2800" dirty="0">
                <a:cs typeface="Calibri" panose="020F0502020204030204" pitchFamily="34" charset="0"/>
              </a:rPr>
              <a:t>	Name of project or program</a:t>
            </a:r>
          </a:p>
        </p:txBody>
      </p:sp>
      <p:sp>
        <p:nvSpPr>
          <p:cNvPr id="4" name="Slide Number Placeholder 3">
            <a:extLst>
              <a:ext uri="{FF2B5EF4-FFF2-40B4-BE49-F238E27FC236}">
                <a16:creationId xmlns:a16="http://schemas.microsoft.com/office/drawing/2014/main" id="{241B72BF-3199-48FD-9972-6A63275C18BE}"/>
              </a:ext>
            </a:extLst>
          </p:cNvPr>
          <p:cNvSpPr>
            <a:spLocks noGrp="1"/>
          </p:cNvSpPr>
          <p:nvPr>
            <p:ph type="sldNum" sz="quarter" idx="12"/>
          </p:nvPr>
        </p:nvSpPr>
        <p:spPr>
          <a:xfrm>
            <a:off x="10487990" y="766779"/>
            <a:ext cx="551167" cy="365125"/>
          </a:xfrm>
        </p:spPr>
        <p:txBody>
          <a:bodyPr/>
          <a:lstStyle/>
          <a:p>
            <a:fld id="{F4BE164D-A7A7-4B7C-B5AD-D25B6EBB73B9}" type="slidenum">
              <a:rPr lang="en-US" sz="2400" smtClean="0">
                <a:latin typeface="+mj-lt"/>
                <a:cs typeface="Arial" panose="020B0604020202020204" pitchFamily="34" charset="0"/>
              </a:rPr>
              <a:t>6</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1647418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17F4F-BA54-489A-9B1D-684387E96452}"/>
              </a:ext>
            </a:extLst>
          </p:cNvPr>
          <p:cNvSpPr>
            <a:spLocks noGrp="1"/>
          </p:cNvSpPr>
          <p:nvPr>
            <p:ph type="title"/>
          </p:nvPr>
        </p:nvSpPr>
        <p:spPr>
          <a:xfrm>
            <a:off x="276946" y="178300"/>
            <a:ext cx="10018713" cy="916497"/>
          </a:xfrm>
        </p:spPr>
        <p:txBody>
          <a:bodyPr>
            <a:normAutofit/>
          </a:bodyPr>
          <a:lstStyle/>
          <a:p>
            <a:r>
              <a:rPr lang="en-US" sz="4000" dirty="0">
                <a:solidFill>
                  <a:schemeClr val="tx1"/>
                </a:solidFill>
                <a:cs typeface="Calibri" panose="020F0502020204030204" pitchFamily="34" charset="0"/>
              </a:rPr>
              <a:t>FY 2021 Local Impact Grant Application </a:t>
            </a:r>
          </a:p>
        </p:txBody>
      </p:sp>
      <p:sp>
        <p:nvSpPr>
          <p:cNvPr id="3" name="Content Placeholder 2">
            <a:extLst>
              <a:ext uri="{FF2B5EF4-FFF2-40B4-BE49-F238E27FC236}">
                <a16:creationId xmlns:a16="http://schemas.microsoft.com/office/drawing/2014/main" id="{E6126937-E414-417E-BE9D-9317F0FD2A2F}"/>
              </a:ext>
            </a:extLst>
          </p:cNvPr>
          <p:cNvSpPr>
            <a:spLocks noGrp="1"/>
          </p:cNvSpPr>
          <p:nvPr>
            <p:ph idx="1"/>
          </p:nvPr>
        </p:nvSpPr>
        <p:spPr>
          <a:xfrm>
            <a:off x="404037" y="1544714"/>
            <a:ext cx="11385509" cy="4940061"/>
          </a:xfrm>
        </p:spPr>
        <p:txBody>
          <a:bodyPr>
            <a:noAutofit/>
          </a:bodyPr>
          <a:lstStyle/>
          <a:p>
            <a:pPr marL="0" indent="0">
              <a:lnSpc>
                <a:spcPct val="120000"/>
              </a:lnSpc>
              <a:spcBef>
                <a:spcPts val="0"/>
              </a:spcBef>
              <a:buNone/>
            </a:pPr>
            <a:r>
              <a:rPr lang="en-US" sz="2400" b="1" dirty="0">
                <a:cs typeface="Calibri" panose="020F0502020204030204" pitchFamily="34" charset="0"/>
              </a:rPr>
              <a:t>Section IV – Other Sources of Funds</a:t>
            </a:r>
          </a:p>
          <a:p>
            <a:pPr marL="0" indent="0">
              <a:lnSpc>
                <a:spcPct val="120000"/>
              </a:lnSpc>
              <a:spcBef>
                <a:spcPts val="0"/>
              </a:spcBef>
              <a:buNone/>
            </a:pPr>
            <a:r>
              <a:rPr lang="en-US" sz="2400" dirty="0">
                <a:cs typeface="Calibri" panose="020F0502020204030204" pitchFamily="34" charset="0"/>
              </a:rPr>
              <a:t>List other sources of funds</a:t>
            </a:r>
          </a:p>
          <a:p>
            <a:pPr marL="0" indent="0">
              <a:lnSpc>
                <a:spcPct val="120000"/>
              </a:lnSpc>
              <a:spcBef>
                <a:spcPts val="0"/>
              </a:spcBef>
              <a:buNone/>
            </a:pPr>
            <a:r>
              <a:rPr lang="en-US" sz="2400" dirty="0">
                <a:cs typeface="Calibri" panose="020F0502020204030204" pitchFamily="34" charset="0"/>
              </a:rPr>
              <a:t> </a:t>
            </a:r>
          </a:p>
          <a:p>
            <a:pPr marL="0" indent="0">
              <a:lnSpc>
                <a:spcPct val="120000"/>
              </a:lnSpc>
              <a:spcBef>
                <a:spcPts val="0"/>
              </a:spcBef>
              <a:buNone/>
            </a:pPr>
            <a:r>
              <a:rPr lang="en-US" sz="2400" b="1" dirty="0">
                <a:cs typeface="Calibri" panose="020F0502020204030204" pitchFamily="34" charset="0"/>
              </a:rPr>
              <a:t>Section V – Support Category</a:t>
            </a:r>
          </a:p>
          <a:p>
            <a:pPr marL="0" indent="0">
              <a:lnSpc>
                <a:spcPct val="120000"/>
              </a:lnSpc>
              <a:spcBef>
                <a:spcPts val="0"/>
              </a:spcBef>
              <a:buNone/>
            </a:pPr>
            <a:r>
              <a:rPr lang="en-US" sz="2400" dirty="0">
                <a:cs typeface="Calibri" panose="020F0502020204030204" pitchFamily="34" charset="0"/>
              </a:rPr>
              <a:t>What type of funding are you requesting?</a:t>
            </a:r>
          </a:p>
          <a:p>
            <a:pPr marL="0" indent="0">
              <a:lnSpc>
                <a:spcPct val="120000"/>
              </a:lnSpc>
              <a:spcBef>
                <a:spcPts val="0"/>
              </a:spcBef>
              <a:buNone/>
            </a:pPr>
            <a:endParaRPr lang="en-US" sz="2400" dirty="0">
              <a:cs typeface="Calibri" panose="020F0502020204030204" pitchFamily="34" charset="0"/>
            </a:endParaRPr>
          </a:p>
          <a:p>
            <a:pPr marL="0" indent="0">
              <a:lnSpc>
                <a:spcPct val="120000"/>
              </a:lnSpc>
              <a:spcBef>
                <a:spcPts val="0"/>
              </a:spcBef>
              <a:buNone/>
            </a:pPr>
            <a:r>
              <a:rPr lang="en-US" sz="2400" b="1" dirty="0">
                <a:cs typeface="Calibri" panose="020F0502020204030204" pitchFamily="34" charset="0"/>
              </a:rPr>
              <a:t>Section VI – Project Category</a:t>
            </a:r>
          </a:p>
          <a:p>
            <a:pPr marL="0" indent="0">
              <a:lnSpc>
                <a:spcPct val="120000"/>
              </a:lnSpc>
              <a:spcBef>
                <a:spcPts val="0"/>
              </a:spcBef>
              <a:buNone/>
            </a:pPr>
            <a:r>
              <a:rPr lang="en-US" sz="2400" dirty="0">
                <a:cs typeface="Calibri" panose="020F0502020204030204" pitchFamily="34" charset="0"/>
              </a:rPr>
              <a:t>Select one category that best describes your organization’s project</a:t>
            </a:r>
          </a:p>
          <a:p>
            <a:pPr marL="0" indent="0">
              <a:lnSpc>
                <a:spcPct val="120000"/>
              </a:lnSpc>
              <a:spcBef>
                <a:spcPts val="0"/>
              </a:spcBef>
              <a:buNone/>
            </a:pPr>
            <a:endParaRPr lang="en-US" sz="2400" dirty="0">
              <a:cs typeface="Calibri" panose="020F0502020204030204" pitchFamily="34" charset="0"/>
            </a:endParaRPr>
          </a:p>
          <a:p>
            <a:pPr marL="0" indent="0">
              <a:lnSpc>
                <a:spcPct val="120000"/>
              </a:lnSpc>
              <a:spcBef>
                <a:spcPts val="0"/>
              </a:spcBef>
              <a:buNone/>
            </a:pPr>
            <a:r>
              <a:rPr lang="en-US" sz="2400" b="1" dirty="0">
                <a:cs typeface="Calibri" panose="020F0502020204030204" pitchFamily="34" charset="0"/>
              </a:rPr>
              <a:t>Section VII – Primary Age Group of Clients Served</a:t>
            </a:r>
          </a:p>
          <a:p>
            <a:pPr marL="0" indent="0">
              <a:lnSpc>
                <a:spcPct val="120000"/>
              </a:lnSpc>
              <a:spcBef>
                <a:spcPts val="0"/>
              </a:spcBef>
              <a:buNone/>
            </a:pPr>
            <a:r>
              <a:rPr lang="en-US" sz="2400" dirty="0">
                <a:cs typeface="Calibri" panose="020F0502020204030204" pitchFamily="34" charset="0"/>
              </a:rPr>
              <a:t>Identify the target community that your project will benefit</a:t>
            </a:r>
          </a:p>
        </p:txBody>
      </p:sp>
      <p:sp>
        <p:nvSpPr>
          <p:cNvPr id="4" name="Slide Number Placeholder 3">
            <a:extLst>
              <a:ext uri="{FF2B5EF4-FFF2-40B4-BE49-F238E27FC236}">
                <a16:creationId xmlns:a16="http://schemas.microsoft.com/office/drawing/2014/main" id="{12396CF6-37ED-47D9-BE42-52196E703CBE}"/>
              </a:ext>
            </a:extLst>
          </p:cNvPr>
          <p:cNvSpPr>
            <a:spLocks noGrp="1"/>
          </p:cNvSpPr>
          <p:nvPr>
            <p:ph type="sldNum" sz="quarter" idx="12"/>
          </p:nvPr>
        </p:nvSpPr>
        <p:spPr>
          <a:xfrm>
            <a:off x="10548583" y="772068"/>
            <a:ext cx="509382" cy="365125"/>
          </a:xfrm>
        </p:spPr>
        <p:txBody>
          <a:bodyPr/>
          <a:lstStyle/>
          <a:p>
            <a:fld id="{F4BE164D-A7A7-4B7C-B5AD-D25B6EBB73B9}" type="slidenum">
              <a:rPr lang="en-US" sz="2400" smtClean="0">
                <a:latin typeface="+mj-lt"/>
                <a:cs typeface="Arial" panose="020B0604020202020204" pitchFamily="34" charset="0"/>
              </a:rPr>
              <a:t>7</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1654608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17F4F-BA54-489A-9B1D-684387E96452}"/>
              </a:ext>
            </a:extLst>
          </p:cNvPr>
          <p:cNvSpPr>
            <a:spLocks noGrp="1"/>
          </p:cNvSpPr>
          <p:nvPr>
            <p:ph type="title"/>
          </p:nvPr>
        </p:nvSpPr>
        <p:spPr>
          <a:xfrm>
            <a:off x="275208" y="199433"/>
            <a:ext cx="10018713" cy="941664"/>
          </a:xfrm>
        </p:spPr>
        <p:txBody>
          <a:bodyPr>
            <a:normAutofit/>
          </a:bodyPr>
          <a:lstStyle/>
          <a:p>
            <a:r>
              <a:rPr lang="en-US" sz="4000" dirty="0">
                <a:solidFill>
                  <a:schemeClr val="tx1"/>
                </a:solidFill>
                <a:cs typeface="Calibri" panose="020F0502020204030204" pitchFamily="34" charset="0"/>
              </a:rPr>
              <a:t>FY 2021 Local Impact Grant Application </a:t>
            </a:r>
          </a:p>
        </p:txBody>
      </p:sp>
      <p:sp>
        <p:nvSpPr>
          <p:cNvPr id="3" name="Content Placeholder 2">
            <a:extLst>
              <a:ext uri="{FF2B5EF4-FFF2-40B4-BE49-F238E27FC236}">
                <a16:creationId xmlns:a16="http://schemas.microsoft.com/office/drawing/2014/main" id="{E6126937-E414-417E-BE9D-9317F0FD2A2F}"/>
              </a:ext>
            </a:extLst>
          </p:cNvPr>
          <p:cNvSpPr>
            <a:spLocks noGrp="1"/>
          </p:cNvSpPr>
          <p:nvPr>
            <p:ph idx="1"/>
          </p:nvPr>
        </p:nvSpPr>
        <p:spPr>
          <a:xfrm>
            <a:off x="275208" y="2059618"/>
            <a:ext cx="11546677" cy="4128117"/>
          </a:xfrm>
        </p:spPr>
        <p:txBody>
          <a:bodyPr>
            <a:normAutofit/>
          </a:bodyPr>
          <a:lstStyle/>
          <a:p>
            <a:pPr marL="0" indent="0">
              <a:spcBef>
                <a:spcPts val="0"/>
              </a:spcBef>
              <a:buNone/>
            </a:pPr>
            <a:r>
              <a:rPr lang="en-US" sz="2800" b="1" dirty="0">
                <a:cs typeface="Calibri" panose="020F0502020204030204" pitchFamily="34" charset="0"/>
              </a:rPr>
              <a:t>Section VIII – Partnership</a:t>
            </a:r>
          </a:p>
          <a:p>
            <a:pPr marL="0" indent="0">
              <a:spcBef>
                <a:spcPts val="0"/>
              </a:spcBef>
              <a:buNone/>
            </a:pPr>
            <a:r>
              <a:rPr lang="en-US" sz="2800" dirty="0">
                <a:cs typeface="Calibri" panose="020F0502020204030204" pitchFamily="34" charset="0"/>
              </a:rPr>
              <a:t>Do you partner with other nonprofits to provide this service?</a:t>
            </a:r>
          </a:p>
          <a:p>
            <a:pPr marL="0" indent="0">
              <a:spcBef>
                <a:spcPts val="0"/>
              </a:spcBef>
              <a:buNone/>
            </a:pPr>
            <a:endParaRPr lang="en-US" sz="2800" dirty="0">
              <a:cs typeface="Calibri" panose="020F0502020204030204" pitchFamily="34" charset="0"/>
            </a:endParaRPr>
          </a:p>
          <a:p>
            <a:pPr marL="0" indent="0">
              <a:spcBef>
                <a:spcPts val="0"/>
              </a:spcBef>
              <a:buNone/>
            </a:pPr>
            <a:r>
              <a:rPr lang="en-US" sz="2800" b="1" dirty="0">
                <a:cs typeface="Calibri" panose="020F0502020204030204" pitchFamily="34" charset="0"/>
              </a:rPr>
              <a:t>Section IX – Fiscal Sponsor</a:t>
            </a:r>
          </a:p>
          <a:p>
            <a:pPr marL="0" indent="0">
              <a:spcBef>
                <a:spcPts val="0"/>
              </a:spcBef>
              <a:buNone/>
            </a:pPr>
            <a:r>
              <a:rPr lang="en-US" sz="2800" dirty="0">
                <a:cs typeface="Calibri" panose="020F0502020204030204" pitchFamily="34" charset="0"/>
              </a:rPr>
              <a:t>Are you using a fiscal sponsor to secure this grant?</a:t>
            </a:r>
          </a:p>
          <a:p>
            <a:pPr marL="0" indent="0">
              <a:spcBef>
                <a:spcPts val="0"/>
              </a:spcBef>
              <a:buNone/>
            </a:pPr>
            <a:endParaRPr lang="en-US" sz="2800" b="1" dirty="0">
              <a:cs typeface="Calibri" panose="020F0502020204030204" pitchFamily="34" charset="0"/>
            </a:endParaRPr>
          </a:p>
          <a:p>
            <a:pPr marL="0" indent="0">
              <a:spcBef>
                <a:spcPts val="0"/>
              </a:spcBef>
              <a:buNone/>
            </a:pPr>
            <a:r>
              <a:rPr lang="en-US" sz="2800" b="1" dirty="0">
                <a:cs typeface="Calibri" panose="020F0502020204030204" pitchFamily="34" charset="0"/>
              </a:rPr>
              <a:t>Section X – Reporting Requirements</a:t>
            </a:r>
          </a:p>
          <a:p>
            <a:pPr marL="0" indent="0">
              <a:spcBef>
                <a:spcPts val="0"/>
              </a:spcBef>
              <a:buNone/>
            </a:pPr>
            <a:r>
              <a:rPr lang="en-US" sz="2800" dirty="0">
                <a:cs typeface="Calibri" panose="020F0502020204030204" pitchFamily="34" charset="0"/>
              </a:rPr>
              <a:t>Submit two reports on how the funds are spent</a:t>
            </a:r>
          </a:p>
        </p:txBody>
      </p:sp>
      <p:sp>
        <p:nvSpPr>
          <p:cNvPr id="4" name="Slide Number Placeholder 3">
            <a:extLst>
              <a:ext uri="{FF2B5EF4-FFF2-40B4-BE49-F238E27FC236}">
                <a16:creationId xmlns:a16="http://schemas.microsoft.com/office/drawing/2014/main" id="{12396CF6-37ED-47D9-BE42-52196E703CBE}"/>
              </a:ext>
            </a:extLst>
          </p:cNvPr>
          <p:cNvSpPr>
            <a:spLocks noGrp="1"/>
          </p:cNvSpPr>
          <p:nvPr>
            <p:ph type="sldNum" sz="quarter" idx="12"/>
          </p:nvPr>
        </p:nvSpPr>
        <p:spPr>
          <a:xfrm>
            <a:off x="10524994" y="803499"/>
            <a:ext cx="551167" cy="365125"/>
          </a:xfrm>
        </p:spPr>
        <p:txBody>
          <a:bodyPr/>
          <a:lstStyle/>
          <a:p>
            <a:fld id="{F4BE164D-A7A7-4B7C-B5AD-D25B6EBB73B9}" type="slidenum">
              <a:rPr lang="en-US" sz="2400" smtClean="0">
                <a:latin typeface="+mj-lt"/>
                <a:cs typeface="Arial" panose="020B0604020202020204" pitchFamily="34" charset="0"/>
              </a:rPr>
              <a:t>8</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4275829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0154FE-507C-4181-9587-4B399DF764D5}"/>
              </a:ext>
            </a:extLst>
          </p:cNvPr>
          <p:cNvSpPr>
            <a:spLocks noGrp="1"/>
          </p:cNvSpPr>
          <p:nvPr>
            <p:ph idx="1"/>
          </p:nvPr>
        </p:nvSpPr>
        <p:spPr>
          <a:xfrm>
            <a:off x="381740" y="2032986"/>
            <a:ext cx="11674136" cy="4332303"/>
          </a:xfrm>
        </p:spPr>
        <p:txBody>
          <a:bodyPr>
            <a:noAutofit/>
          </a:bodyPr>
          <a:lstStyle/>
          <a:p>
            <a:pPr marL="0" indent="0">
              <a:spcBef>
                <a:spcPts val="0"/>
              </a:spcBef>
              <a:buNone/>
            </a:pPr>
            <a:r>
              <a:rPr lang="en-US" sz="2800" b="1" dirty="0">
                <a:cs typeface="Calibri" panose="020F0502020204030204" pitchFamily="34" charset="0"/>
              </a:rPr>
              <a:t>Section XI – Proposal Narrative</a:t>
            </a:r>
          </a:p>
          <a:p>
            <a:pPr marL="0" indent="0">
              <a:spcBef>
                <a:spcPts val="0"/>
              </a:spcBef>
              <a:buNone/>
            </a:pPr>
            <a:r>
              <a:rPr lang="en-US" sz="2800" dirty="0">
                <a:cs typeface="Calibri" panose="020F0502020204030204" pitchFamily="34" charset="0"/>
              </a:rPr>
              <a:t>Narrative descriptions of your program/project</a:t>
            </a:r>
          </a:p>
          <a:p>
            <a:pPr marL="0" indent="0">
              <a:spcBef>
                <a:spcPts val="0"/>
              </a:spcBef>
              <a:buNone/>
            </a:pPr>
            <a:endParaRPr lang="en-US" sz="2800" dirty="0">
              <a:cs typeface="Calibri" panose="020F0502020204030204" pitchFamily="34" charset="0"/>
            </a:endParaRPr>
          </a:p>
          <a:p>
            <a:pPr marL="0" indent="0">
              <a:spcBef>
                <a:spcPts val="0"/>
              </a:spcBef>
              <a:buNone/>
            </a:pPr>
            <a:r>
              <a:rPr lang="en-US" sz="2800" b="1" dirty="0">
                <a:cs typeface="Calibri" panose="020F0502020204030204" pitchFamily="34" charset="0"/>
              </a:rPr>
              <a:t>Section XII – Organizational Financial Information</a:t>
            </a:r>
          </a:p>
          <a:p>
            <a:pPr marL="0" indent="0">
              <a:spcBef>
                <a:spcPts val="0"/>
              </a:spcBef>
              <a:buNone/>
            </a:pPr>
            <a:r>
              <a:rPr lang="en-US" sz="2800" dirty="0">
                <a:cs typeface="Calibri" panose="020F0502020204030204" pitchFamily="34" charset="0"/>
              </a:rPr>
              <a:t>Detail your organizational and program budget</a:t>
            </a:r>
          </a:p>
          <a:p>
            <a:pPr marL="0" indent="0">
              <a:spcBef>
                <a:spcPts val="0"/>
              </a:spcBef>
              <a:buNone/>
            </a:pPr>
            <a:endParaRPr lang="en-US" sz="2800" b="1" dirty="0">
              <a:cs typeface="Calibri" panose="020F0502020204030204" pitchFamily="34" charset="0"/>
            </a:endParaRPr>
          </a:p>
          <a:p>
            <a:pPr marL="0" indent="0">
              <a:spcBef>
                <a:spcPts val="0"/>
              </a:spcBef>
              <a:buNone/>
            </a:pPr>
            <a:r>
              <a:rPr lang="en-US" sz="2800" b="1" dirty="0">
                <a:cs typeface="Calibri" panose="020F0502020204030204" pitchFamily="34" charset="0"/>
              </a:rPr>
              <a:t>Section XIII – Prior Year Grants</a:t>
            </a:r>
          </a:p>
          <a:p>
            <a:pPr marL="0" indent="0">
              <a:spcBef>
                <a:spcPts val="0"/>
              </a:spcBef>
              <a:buNone/>
            </a:pPr>
            <a:r>
              <a:rPr lang="en-US" sz="2800" dirty="0">
                <a:cs typeface="Calibri" panose="020F0502020204030204" pitchFamily="34" charset="0"/>
              </a:rPr>
              <a:t>Has your organization received County funding in the past?</a:t>
            </a:r>
          </a:p>
        </p:txBody>
      </p:sp>
      <p:sp>
        <p:nvSpPr>
          <p:cNvPr id="4" name="Slide Number Placeholder 3">
            <a:extLst>
              <a:ext uri="{FF2B5EF4-FFF2-40B4-BE49-F238E27FC236}">
                <a16:creationId xmlns:a16="http://schemas.microsoft.com/office/drawing/2014/main" id="{6427BF92-4948-4B6A-B7A0-AEC8DFD2DFE6}"/>
              </a:ext>
            </a:extLst>
          </p:cNvPr>
          <p:cNvSpPr>
            <a:spLocks noGrp="1"/>
          </p:cNvSpPr>
          <p:nvPr>
            <p:ph type="sldNum" sz="quarter" idx="12"/>
          </p:nvPr>
        </p:nvSpPr>
        <p:spPr>
          <a:xfrm>
            <a:off x="10531525" y="794612"/>
            <a:ext cx="551167" cy="365125"/>
          </a:xfrm>
        </p:spPr>
        <p:txBody>
          <a:bodyPr/>
          <a:lstStyle/>
          <a:p>
            <a:fld id="{F4BE164D-A7A7-4B7C-B5AD-D25B6EBB73B9}" type="slidenum">
              <a:rPr lang="en-US" sz="2400" smtClean="0">
                <a:latin typeface="+mj-lt"/>
                <a:cs typeface="Arial" panose="020B0604020202020204" pitchFamily="34" charset="0"/>
              </a:rPr>
              <a:t>9</a:t>
            </a:fld>
            <a:endParaRPr lang="en-US" sz="2400" dirty="0">
              <a:latin typeface="+mj-lt"/>
              <a:cs typeface="Arial" panose="020B0604020202020204" pitchFamily="34" charset="0"/>
            </a:endParaRPr>
          </a:p>
        </p:txBody>
      </p:sp>
      <p:sp>
        <p:nvSpPr>
          <p:cNvPr id="5" name="Title 1">
            <a:extLst>
              <a:ext uri="{FF2B5EF4-FFF2-40B4-BE49-F238E27FC236}">
                <a16:creationId xmlns:a16="http://schemas.microsoft.com/office/drawing/2014/main" id="{320882DC-A1CC-45EE-AE93-C16B68EC5AE1}"/>
              </a:ext>
            </a:extLst>
          </p:cNvPr>
          <p:cNvSpPr txBox="1">
            <a:spLocks/>
          </p:cNvSpPr>
          <p:nvPr/>
        </p:nvSpPr>
        <p:spPr>
          <a:xfrm>
            <a:off x="230819" y="108405"/>
            <a:ext cx="10018713" cy="941664"/>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cs typeface="Calibri" panose="020F0502020204030204" pitchFamily="34" charset="0"/>
              </a:rPr>
              <a:t>FY 2021 Local Impact Grant Application </a:t>
            </a:r>
          </a:p>
        </p:txBody>
      </p:sp>
    </p:spTree>
    <p:extLst>
      <p:ext uri="{BB962C8B-B14F-4D97-AF65-F5344CB8AC3E}">
        <p14:creationId xmlns:p14="http://schemas.microsoft.com/office/powerpoint/2010/main" val="2199498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DCBF8-067A-4855-8456-A2845FA7B1EF}"/>
              </a:ext>
            </a:extLst>
          </p:cNvPr>
          <p:cNvSpPr>
            <a:spLocks noGrp="1"/>
          </p:cNvSpPr>
          <p:nvPr>
            <p:ph type="title"/>
          </p:nvPr>
        </p:nvSpPr>
        <p:spPr>
          <a:xfrm>
            <a:off x="159798" y="171087"/>
            <a:ext cx="10280342" cy="877028"/>
          </a:xfrm>
        </p:spPr>
        <p:txBody>
          <a:bodyPr/>
          <a:lstStyle/>
          <a:p>
            <a:r>
              <a:rPr lang="en-US" sz="4000" dirty="0">
                <a:solidFill>
                  <a:schemeClr val="tx1"/>
                </a:solidFill>
                <a:cs typeface="Calibri" panose="020F0502020204030204" pitchFamily="34" charset="0"/>
              </a:rPr>
              <a:t>FY 2021 Local Impact Grant Application </a:t>
            </a:r>
            <a:br>
              <a:rPr lang="en-US" b="1" dirty="0">
                <a:latin typeface="Calibri" panose="020F0502020204030204" pitchFamily="34" charset="0"/>
                <a:cs typeface="Calibri" panose="020F0502020204030204" pitchFamily="34" charset="0"/>
              </a:rPr>
            </a:br>
            <a:endParaRPr lang="en-US" dirty="0"/>
          </a:p>
        </p:txBody>
      </p:sp>
      <p:sp>
        <p:nvSpPr>
          <p:cNvPr id="5" name="Content Placeholder 2">
            <a:extLst>
              <a:ext uri="{FF2B5EF4-FFF2-40B4-BE49-F238E27FC236}">
                <a16:creationId xmlns:a16="http://schemas.microsoft.com/office/drawing/2014/main" id="{A557D6EA-7A7C-4340-96DB-3826C1C65EBC}"/>
              </a:ext>
            </a:extLst>
          </p:cNvPr>
          <p:cNvSpPr>
            <a:spLocks noGrp="1"/>
          </p:cNvSpPr>
          <p:nvPr>
            <p:ph idx="1"/>
          </p:nvPr>
        </p:nvSpPr>
        <p:spPr>
          <a:xfrm>
            <a:off x="381740" y="2032986"/>
            <a:ext cx="11130612" cy="4483224"/>
          </a:xfrm>
        </p:spPr>
        <p:txBody>
          <a:bodyPr>
            <a:noAutofit/>
          </a:bodyPr>
          <a:lstStyle/>
          <a:p>
            <a:pPr marL="0" indent="0">
              <a:spcBef>
                <a:spcPts val="0"/>
              </a:spcBef>
              <a:buNone/>
            </a:pPr>
            <a:r>
              <a:rPr lang="en-US" sz="2800" b="1" dirty="0">
                <a:cs typeface="Calibri" panose="020F0502020204030204" pitchFamily="34" charset="0"/>
              </a:rPr>
              <a:t>Section XI – Proposal Narrative Formatting</a:t>
            </a:r>
          </a:p>
          <a:p>
            <a:pPr marL="0" indent="0">
              <a:spcBef>
                <a:spcPts val="0"/>
              </a:spcBef>
              <a:buNone/>
            </a:pPr>
            <a:endParaRPr lang="en-US" sz="2800" dirty="0">
              <a:cs typeface="Calibri" panose="020F0502020204030204" pitchFamily="34" charset="0"/>
            </a:endParaRPr>
          </a:p>
          <a:p>
            <a:pPr>
              <a:spcBef>
                <a:spcPts val="0"/>
              </a:spcBef>
              <a:buFont typeface="Arial" panose="020B0604020202020204" pitchFamily="34" charset="0"/>
              <a:buChar char="•"/>
            </a:pPr>
            <a:r>
              <a:rPr lang="en-US" sz="2800" dirty="0">
                <a:cs typeface="Calibri" panose="020F0502020204030204" pitchFamily="34" charset="0"/>
              </a:rPr>
              <a:t>Use a separate Word document for your narrative responses: a maximum of 8 pages, 12-point font, and 1-inch margins.</a:t>
            </a:r>
          </a:p>
          <a:p>
            <a:pPr>
              <a:spcBef>
                <a:spcPts val="0"/>
              </a:spcBef>
              <a:buFont typeface="Arial" panose="020B0604020202020204" pitchFamily="34" charset="0"/>
              <a:buChar char="•"/>
            </a:pPr>
            <a:r>
              <a:rPr lang="en-US" sz="2800" dirty="0">
                <a:cs typeface="Calibri" panose="020F0502020204030204" pitchFamily="34" charset="0"/>
              </a:rPr>
              <a:t>Title each narrative response with the heading of the question; do not repeat the text of the question.</a:t>
            </a:r>
          </a:p>
          <a:p>
            <a:pPr>
              <a:spcBef>
                <a:spcPts val="0"/>
              </a:spcBef>
              <a:buFont typeface="Arial" panose="020B0604020202020204" pitchFamily="34" charset="0"/>
              <a:buChar char="•"/>
            </a:pPr>
            <a:r>
              <a:rPr lang="en-US" sz="2800" dirty="0">
                <a:cs typeface="Calibri" panose="020F0502020204030204" pitchFamily="34" charset="0"/>
              </a:rPr>
              <a:t>Be specific with your responses, try not to duplicate information, and use measurable language.</a:t>
            </a:r>
          </a:p>
          <a:p>
            <a:pPr>
              <a:spcBef>
                <a:spcPts val="0"/>
              </a:spcBef>
              <a:buFont typeface="Arial" panose="020B0604020202020204" pitchFamily="34" charset="0"/>
              <a:buChar char="•"/>
            </a:pPr>
            <a:r>
              <a:rPr lang="en-US" sz="2800" dirty="0">
                <a:cs typeface="Calibri" panose="020F0502020204030204" pitchFamily="34" charset="0"/>
              </a:rPr>
              <a:t>Please review the questions on page 4</a:t>
            </a:r>
          </a:p>
        </p:txBody>
      </p:sp>
      <p:sp>
        <p:nvSpPr>
          <p:cNvPr id="4" name="Slide Number Placeholder 3">
            <a:extLst>
              <a:ext uri="{FF2B5EF4-FFF2-40B4-BE49-F238E27FC236}">
                <a16:creationId xmlns:a16="http://schemas.microsoft.com/office/drawing/2014/main" id="{AF63C3B5-2B35-4D62-A684-812C3CA9ADC0}"/>
              </a:ext>
            </a:extLst>
          </p:cNvPr>
          <p:cNvSpPr>
            <a:spLocks noGrp="1"/>
          </p:cNvSpPr>
          <p:nvPr>
            <p:ph type="sldNum" sz="quarter" idx="12"/>
          </p:nvPr>
        </p:nvSpPr>
        <p:spPr>
          <a:xfrm>
            <a:off x="10366394" y="389020"/>
            <a:ext cx="838199" cy="767687"/>
          </a:xfrm>
        </p:spPr>
        <p:txBody>
          <a:bodyPr/>
          <a:lstStyle/>
          <a:p>
            <a:fld id="{F4BE164D-A7A7-4B7C-B5AD-D25B6EBB73B9}" type="slidenum">
              <a:rPr lang="en-US" sz="2400" smtClean="0">
                <a:latin typeface="+mj-lt"/>
                <a:cs typeface="Arial" panose="020B0604020202020204" pitchFamily="34" charset="0"/>
              </a:rPr>
              <a:t>10</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2010199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DCBF8-067A-4855-8456-A2845FA7B1EF}"/>
              </a:ext>
            </a:extLst>
          </p:cNvPr>
          <p:cNvSpPr>
            <a:spLocks noGrp="1"/>
          </p:cNvSpPr>
          <p:nvPr>
            <p:ph type="title"/>
          </p:nvPr>
        </p:nvSpPr>
        <p:spPr>
          <a:xfrm>
            <a:off x="124288" y="171087"/>
            <a:ext cx="9987710" cy="877028"/>
          </a:xfrm>
        </p:spPr>
        <p:txBody>
          <a:bodyPr/>
          <a:lstStyle/>
          <a:p>
            <a:r>
              <a:rPr lang="en-US" sz="4000" dirty="0">
                <a:solidFill>
                  <a:schemeClr val="tx1"/>
                </a:solidFill>
                <a:cs typeface="Calibri" panose="020F0502020204030204" pitchFamily="34" charset="0"/>
              </a:rPr>
              <a:t>FY 2021 Local Impact Grant Application </a:t>
            </a:r>
            <a:br>
              <a:rPr lang="en-US" b="1" dirty="0">
                <a:latin typeface="Calibri" panose="020F0502020204030204" pitchFamily="34" charset="0"/>
                <a:cs typeface="Calibri" panose="020F0502020204030204" pitchFamily="34" charset="0"/>
              </a:rPr>
            </a:br>
            <a:endParaRPr lang="en-US" dirty="0"/>
          </a:p>
        </p:txBody>
      </p:sp>
      <p:sp>
        <p:nvSpPr>
          <p:cNvPr id="5" name="Content Placeholder 2">
            <a:extLst>
              <a:ext uri="{FF2B5EF4-FFF2-40B4-BE49-F238E27FC236}">
                <a16:creationId xmlns:a16="http://schemas.microsoft.com/office/drawing/2014/main" id="{A557D6EA-7A7C-4340-96DB-3826C1C65EBC}"/>
              </a:ext>
            </a:extLst>
          </p:cNvPr>
          <p:cNvSpPr>
            <a:spLocks noGrp="1"/>
          </p:cNvSpPr>
          <p:nvPr>
            <p:ph idx="1"/>
          </p:nvPr>
        </p:nvSpPr>
        <p:spPr>
          <a:xfrm>
            <a:off x="124288" y="2032986"/>
            <a:ext cx="12067712" cy="4545367"/>
          </a:xfrm>
        </p:spPr>
        <p:txBody>
          <a:bodyPr>
            <a:noAutofit/>
          </a:bodyPr>
          <a:lstStyle/>
          <a:p>
            <a:pPr marL="0" indent="0">
              <a:spcBef>
                <a:spcPts val="0"/>
              </a:spcBef>
              <a:buNone/>
            </a:pPr>
            <a:r>
              <a:rPr lang="en-US" sz="2800" b="1" dirty="0">
                <a:cs typeface="Calibri" panose="020F0502020204030204" pitchFamily="34" charset="0"/>
              </a:rPr>
              <a:t>Section XII – Organizational Financial Information</a:t>
            </a:r>
          </a:p>
          <a:p>
            <a:pPr marL="0" indent="0">
              <a:spcBef>
                <a:spcPts val="0"/>
              </a:spcBef>
              <a:buNone/>
            </a:pPr>
            <a:endParaRPr lang="en-US" sz="2600" dirty="0">
              <a:cs typeface="Calibri" panose="020F0502020204030204" pitchFamily="34" charset="0"/>
            </a:endParaRPr>
          </a:p>
          <a:p>
            <a:pPr>
              <a:spcBef>
                <a:spcPts val="0"/>
              </a:spcBef>
              <a:buFont typeface="Arial" panose="020B0604020202020204" pitchFamily="34" charset="0"/>
              <a:buChar char="•"/>
            </a:pPr>
            <a:r>
              <a:rPr lang="en-US" sz="2600" dirty="0">
                <a:cs typeface="Calibri" panose="020F0502020204030204" pitchFamily="34" charset="0"/>
              </a:rPr>
              <a:t>You </a:t>
            </a:r>
            <a:r>
              <a:rPr lang="en-US" sz="2600" u="sng" dirty="0">
                <a:cs typeface="Calibri" panose="020F0502020204030204" pitchFamily="34" charset="0"/>
              </a:rPr>
              <a:t>must</a:t>
            </a:r>
            <a:r>
              <a:rPr lang="en-US" sz="2600" dirty="0">
                <a:cs typeface="Calibri" panose="020F0502020204030204" pitchFamily="34" charset="0"/>
              </a:rPr>
              <a:t> use the tables on pages 5 and 6 to present financial information.</a:t>
            </a:r>
          </a:p>
          <a:p>
            <a:pPr>
              <a:spcBef>
                <a:spcPts val="0"/>
              </a:spcBef>
              <a:buFont typeface="Arial" panose="020B0604020202020204" pitchFamily="34" charset="0"/>
              <a:buChar char="•"/>
            </a:pPr>
            <a:r>
              <a:rPr lang="en-US" sz="2600" dirty="0">
                <a:cs typeface="Calibri" panose="020F0502020204030204" pitchFamily="34" charset="0"/>
              </a:rPr>
              <a:t>Organizational budget vs program/project budget.</a:t>
            </a:r>
          </a:p>
          <a:p>
            <a:pPr>
              <a:spcBef>
                <a:spcPts val="0"/>
              </a:spcBef>
              <a:buFont typeface="Arial" panose="020B0604020202020204" pitchFamily="34" charset="0"/>
              <a:buChar char="•"/>
            </a:pPr>
            <a:r>
              <a:rPr lang="en-US" sz="2600" dirty="0">
                <a:cs typeface="Calibri" panose="020F0502020204030204" pitchFamily="34" charset="0"/>
              </a:rPr>
              <a:t>For Organization Income, detail the percentage of each line item.</a:t>
            </a:r>
          </a:p>
          <a:p>
            <a:pPr>
              <a:spcBef>
                <a:spcPts val="0"/>
              </a:spcBef>
              <a:buFont typeface="Arial" panose="020B0604020202020204" pitchFamily="34" charset="0"/>
              <a:buChar char="•"/>
            </a:pPr>
            <a:r>
              <a:rPr lang="en-US" sz="2600" dirty="0">
                <a:cs typeface="Calibri" panose="020F0502020204030204" pitchFamily="34" charset="0"/>
              </a:rPr>
              <a:t>Use the given line items, that may mean condensing some of the line items from your accounting system.</a:t>
            </a:r>
          </a:p>
          <a:p>
            <a:pPr>
              <a:spcBef>
                <a:spcPts val="0"/>
              </a:spcBef>
              <a:buFont typeface="Arial" panose="020B0604020202020204" pitchFamily="34" charset="0"/>
              <a:buChar char="•"/>
            </a:pPr>
            <a:r>
              <a:rPr lang="en-US" sz="2600" u="sng" dirty="0">
                <a:cs typeface="Calibri" panose="020F0502020204030204" pitchFamily="34" charset="0"/>
              </a:rPr>
              <a:t>Do not</a:t>
            </a:r>
            <a:r>
              <a:rPr lang="en-US" sz="2600" dirty="0">
                <a:cs typeface="Calibri" panose="020F0502020204030204" pitchFamily="34" charset="0"/>
              </a:rPr>
              <a:t> attach any other budget information.</a:t>
            </a:r>
          </a:p>
        </p:txBody>
      </p:sp>
      <p:sp>
        <p:nvSpPr>
          <p:cNvPr id="4" name="Slide Number Placeholder 3">
            <a:extLst>
              <a:ext uri="{FF2B5EF4-FFF2-40B4-BE49-F238E27FC236}">
                <a16:creationId xmlns:a16="http://schemas.microsoft.com/office/drawing/2014/main" id="{AF63C3B5-2B35-4D62-A684-812C3CA9ADC0}"/>
              </a:ext>
            </a:extLst>
          </p:cNvPr>
          <p:cNvSpPr>
            <a:spLocks noGrp="1"/>
          </p:cNvSpPr>
          <p:nvPr>
            <p:ph type="sldNum" sz="quarter" idx="12"/>
          </p:nvPr>
        </p:nvSpPr>
        <p:spPr>
          <a:xfrm>
            <a:off x="10348639" y="389020"/>
            <a:ext cx="838199" cy="767687"/>
          </a:xfrm>
        </p:spPr>
        <p:txBody>
          <a:bodyPr/>
          <a:lstStyle/>
          <a:p>
            <a:fld id="{F4BE164D-A7A7-4B7C-B5AD-D25B6EBB73B9}" type="slidenum">
              <a:rPr lang="en-US" sz="2400" smtClean="0">
                <a:latin typeface="+mj-lt"/>
                <a:cs typeface="Arial" panose="020B0604020202020204" pitchFamily="34" charset="0"/>
              </a:rPr>
              <a:t>11</a:t>
            </a:fld>
            <a:endParaRPr lang="en-US" dirty="0">
              <a:latin typeface="+mj-lt"/>
              <a:cs typeface="Arial" panose="020B0604020202020204" pitchFamily="34" charset="0"/>
            </a:endParaRPr>
          </a:p>
        </p:txBody>
      </p:sp>
    </p:spTree>
    <p:extLst>
      <p:ext uri="{BB962C8B-B14F-4D97-AF65-F5344CB8AC3E}">
        <p14:creationId xmlns:p14="http://schemas.microsoft.com/office/powerpoint/2010/main" val="915444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DCBF8-067A-4855-8456-A2845FA7B1EF}"/>
              </a:ext>
            </a:extLst>
          </p:cNvPr>
          <p:cNvSpPr>
            <a:spLocks noGrp="1"/>
          </p:cNvSpPr>
          <p:nvPr>
            <p:ph type="title"/>
          </p:nvPr>
        </p:nvSpPr>
        <p:spPr>
          <a:xfrm>
            <a:off x="195309" y="171087"/>
            <a:ext cx="10153329" cy="877028"/>
          </a:xfrm>
        </p:spPr>
        <p:txBody>
          <a:bodyPr/>
          <a:lstStyle/>
          <a:p>
            <a:r>
              <a:rPr lang="en-US" sz="4000" dirty="0">
                <a:solidFill>
                  <a:schemeClr val="tx1"/>
                </a:solidFill>
                <a:cs typeface="Calibri" panose="020F0502020204030204" pitchFamily="34" charset="0"/>
              </a:rPr>
              <a:t>FY 2021 Local Impact Grant Application </a:t>
            </a:r>
            <a:br>
              <a:rPr lang="en-US" b="1" dirty="0">
                <a:latin typeface="Calibri" panose="020F0502020204030204" pitchFamily="34" charset="0"/>
                <a:cs typeface="Calibri" panose="020F0502020204030204" pitchFamily="34" charset="0"/>
              </a:rPr>
            </a:br>
            <a:endParaRPr lang="en-US" dirty="0"/>
          </a:p>
        </p:txBody>
      </p:sp>
      <p:sp>
        <p:nvSpPr>
          <p:cNvPr id="5" name="Content Placeholder 2">
            <a:extLst>
              <a:ext uri="{FF2B5EF4-FFF2-40B4-BE49-F238E27FC236}">
                <a16:creationId xmlns:a16="http://schemas.microsoft.com/office/drawing/2014/main" id="{A557D6EA-7A7C-4340-96DB-3826C1C65EBC}"/>
              </a:ext>
            </a:extLst>
          </p:cNvPr>
          <p:cNvSpPr>
            <a:spLocks noGrp="1"/>
          </p:cNvSpPr>
          <p:nvPr>
            <p:ph idx="1"/>
          </p:nvPr>
        </p:nvSpPr>
        <p:spPr>
          <a:xfrm>
            <a:off x="390617" y="1878809"/>
            <a:ext cx="11665258" cy="2361461"/>
          </a:xfrm>
        </p:spPr>
        <p:txBody>
          <a:bodyPr>
            <a:noAutofit/>
          </a:bodyPr>
          <a:lstStyle/>
          <a:p>
            <a:pPr marL="0" indent="0">
              <a:spcBef>
                <a:spcPts val="0"/>
              </a:spcBef>
              <a:buNone/>
            </a:pPr>
            <a:r>
              <a:rPr lang="en-US" sz="2800" b="1" dirty="0">
                <a:cs typeface="Calibri" panose="020F0502020204030204" pitchFamily="34" charset="0"/>
              </a:rPr>
              <a:t>Section XII – Organizational Financial Information</a:t>
            </a:r>
          </a:p>
          <a:p>
            <a:pPr marL="0" indent="0">
              <a:spcBef>
                <a:spcPts val="0"/>
              </a:spcBef>
              <a:buNone/>
            </a:pPr>
            <a:endParaRPr lang="en-US" sz="2800" dirty="0">
              <a:cs typeface="Calibri" panose="020F0502020204030204" pitchFamily="34" charset="0"/>
            </a:endParaRPr>
          </a:p>
          <a:p>
            <a:pPr>
              <a:spcBef>
                <a:spcPts val="0"/>
              </a:spcBef>
              <a:buFont typeface="Arial" panose="020B0604020202020204" pitchFamily="34" charset="0"/>
              <a:buChar char="•"/>
            </a:pPr>
            <a:r>
              <a:rPr lang="en-US" sz="2800" dirty="0">
                <a:cs typeface="Calibri" panose="020F0502020204030204" pitchFamily="34" charset="0"/>
              </a:rPr>
              <a:t>If you are requesting funds for compensation, use a separate sheet to identify each position, its estimated hours of work, cost per hour, and the total compensation request.</a:t>
            </a:r>
          </a:p>
        </p:txBody>
      </p:sp>
      <p:sp>
        <p:nvSpPr>
          <p:cNvPr id="4" name="Slide Number Placeholder 3">
            <a:extLst>
              <a:ext uri="{FF2B5EF4-FFF2-40B4-BE49-F238E27FC236}">
                <a16:creationId xmlns:a16="http://schemas.microsoft.com/office/drawing/2014/main" id="{AF63C3B5-2B35-4D62-A684-812C3CA9ADC0}"/>
              </a:ext>
            </a:extLst>
          </p:cNvPr>
          <p:cNvSpPr>
            <a:spLocks noGrp="1"/>
          </p:cNvSpPr>
          <p:nvPr>
            <p:ph type="sldNum" sz="quarter" idx="12"/>
          </p:nvPr>
        </p:nvSpPr>
        <p:spPr>
          <a:xfrm>
            <a:off x="10348639" y="415884"/>
            <a:ext cx="838199" cy="767687"/>
          </a:xfrm>
        </p:spPr>
        <p:txBody>
          <a:bodyPr/>
          <a:lstStyle/>
          <a:p>
            <a:fld id="{F4BE164D-A7A7-4B7C-B5AD-D25B6EBB73B9}" type="slidenum">
              <a:rPr lang="en-US" sz="2400" smtClean="0">
                <a:latin typeface="+mj-lt"/>
                <a:cs typeface="Arial" panose="020B0604020202020204" pitchFamily="34" charset="0"/>
              </a:rPr>
              <a:t>12</a:t>
            </a:fld>
            <a:endParaRPr lang="en-US" dirty="0">
              <a:latin typeface="+mj-lt"/>
              <a:cs typeface="Arial" panose="020B0604020202020204" pitchFamily="34" charset="0"/>
            </a:endParaRPr>
          </a:p>
        </p:txBody>
      </p:sp>
      <p:pic>
        <p:nvPicPr>
          <p:cNvPr id="3" name="Picture 2">
            <a:extLst>
              <a:ext uri="{FF2B5EF4-FFF2-40B4-BE49-F238E27FC236}">
                <a16:creationId xmlns:a16="http://schemas.microsoft.com/office/drawing/2014/main" id="{47F0A0E2-56B5-4901-BA09-33F656DD1724}"/>
              </a:ext>
            </a:extLst>
          </p:cNvPr>
          <p:cNvPicPr>
            <a:picLocks noChangeAspect="1"/>
          </p:cNvPicPr>
          <p:nvPr/>
        </p:nvPicPr>
        <p:blipFill>
          <a:blip r:embed="rId2"/>
          <a:stretch>
            <a:fillRect/>
          </a:stretch>
        </p:blipFill>
        <p:spPr>
          <a:xfrm>
            <a:off x="1871801" y="4424410"/>
            <a:ext cx="8053333" cy="1985499"/>
          </a:xfrm>
          <a:prstGeom prst="rect">
            <a:avLst/>
          </a:prstGeom>
        </p:spPr>
      </p:pic>
    </p:spTree>
    <p:extLst>
      <p:ext uri="{BB962C8B-B14F-4D97-AF65-F5344CB8AC3E}">
        <p14:creationId xmlns:p14="http://schemas.microsoft.com/office/powerpoint/2010/main" val="246301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81A38-DB61-4318-8F23-ADA24A160972}"/>
              </a:ext>
            </a:extLst>
          </p:cNvPr>
          <p:cNvSpPr>
            <a:spLocks noGrp="1"/>
          </p:cNvSpPr>
          <p:nvPr>
            <p:ph type="title"/>
          </p:nvPr>
        </p:nvSpPr>
        <p:spPr>
          <a:xfrm>
            <a:off x="727970" y="2765764"/>
            <a:ext cx="10955044" cy="1033879"/>
          </a:xfrm>
        </p:spPr>
        <p:txBody>
          <a:bodyPr/>
          <a:lstStyle/>
          <a:p>
            <a:r>
              <a:rPr lang="en-US" sz="4000" dirty="0">
                <a:solidFill>
                  <a:schemeClr val="tx1"/>
                </a:solidFill>
                <a:cs typeface="Calibri" panose="020F0502020204030204" pitchFamily="34" charset="0"/>
              </a:rPr>
              <a:t>Supporting Documentation Requirements</a:t>
            </a:r>
          </a:p>
        </p:txBody>
      </p:sp>
      <p:sp>
        <p:nvSpPr>
          <p:cNvPr id="4" name="Slide Number Placeholder 3">
            <a:extLst>
              <a:ext uri="{FF2B5EF4-FFF2-40B4-BE49-F238E27FC236}">
                <a16:creationId xmlns:a16="http://schemas.microsoft.com/office/drawing/2014/main" id="{ECE87B74-EE5B-4C9E-ADF3-3792AB73DCDE}"/>
              </a:ext>
            </a:extLst>
          </p:cNvPr>
          <p:cNvSpPr>
            <a:spLocks noGrp="1"/>
          </p:cNvSpPr>
          <p:nvPr>
            <p:ph type="sldNum" sz="quarter" idx="12"/>
          </p:nvPr>
        </p:nvSpPr>
        <p:spPr>
          <a:xfrm>
            <a:off x="10485631" y="794994"/>
            <a:ext cx="551167" cy="365125"/>
          </a:xfrm>
        </p:spPr>
        <p:txBody>
          <a:bodyPr/>
          <a:lstStyle/>
          <a:p>
            <a:fld id="{F4BE164D-A7A7-4B7C-B5AD-D25B6EBB73B9}" type="slidenum">
              <a:rPr lang="en-US" sz="2400" smtClean="0">
                <a:latin typeface="+mj-lt"/>
                <a:cs typeface="Arial" panose="020B0604020202020204" pitchFamily="34" charset="0"/>
              </a:rPr>
              <a:t>13</a:t>
            </a:fld>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24858727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p:txBody>
          <a:bodyPr/>
          <a:lstStyle/>
          <a:p>
            <a:r>
              <a:rPr lang="en-US" sz="2800" dirty="0">
                <a:solidFill>
                  <a:schemeClr val="tx1"/>
                </a:solidFill>
              </a:rPr>
              <a:t>Supporting Documentation</a:t>
            </a:r>
            <a:br>
              <a:rPr lang="en-US" sz="3600" dirty="0">
                <a:solidFill>
                  <a:schemeClr val="tx1"/>
                </a:solidFill>
              </a:rPr>
            </a:br>
            <a:r>
              <a:rPr lang="en-US" sz="3600" dirty="0">
                <a:solidFill>
                  <a:schemeClr val="tx1"/>
                </a:solidFill>
              </a:rPr>
              <a:t>IRS Exempt Organizations Select Check </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301841" y="1724487"/>
            <a:ext cx="11168109" cy="1400530"/>
          </a:xfrm>
        </p:spPr>
        <p:txBody>
          <a:bodyPr>
            <a:normAutofit/>
          </a:bodyPr>
          <a:lstStyle/>
          <a:p>
            <a:pPr marL="0" indent="0">
              <a:buNone/>
            </a:pPr>
            <a:r>
              <a:rPr lang="en-US" dirty="0">
                <a:cs typeface="Arial" panose="020B0604020202020204" pitchFamily="34" charset="0"/>
              </a:rPr>
              <a:t>Please visit </a:t>
            </a:r>
            <a:r>
              <a:rPr lang="en-US" dirty="0">
                <a:cs typeface="Arial" panose="020B0604020202020204" pitchFamily="34" charset="0"/>
                <a:hlinkClick r:id="rId2"/>
              </a:rPr>
              <a:t>https://apps.irs.gov/app/eos</a:t>
            </a:r>
            <a:r>
              <a:rPr lang="en-US" dirty="0">
                <a:cs typeface="Arial" panose="020B0604020202020204" pitchFamily="34" charset="0"/>
              </a:rPr>
              <a:t> to obtain a copy of your IRS Exempt Organizations Select Check results. This document verifies your organization’s federal tax-exempt status is currently in effect and not revoked for failure to file your Form 990 Series return for three (3) consecutive years.  Information can be searched by Organization Name or Employer Identification Number (EIN). </a:t>
            </a:r>
          </a:p>
          <a:p>
            <a:endParaRPr lang="en-US" dirty="0"/>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43662" y="385296"/>
            <a:ext cx="838199" cy="767687"/>
          </a:xfrm>
        </p:spPr>
        <p:txBody>
          <a:bodyPr/>
          <a:lstStyle/>
          <a:p>
            <a:fld id="{F4BE164D-A7A7-4B7C-B5AD-D25B6EBB73B9}" type="slidenum">
              <a:rPr lang="en-US" sz="2400" smtClean="0"/>
              <a:t>14</a:t>
            </a:fld>
            <a:endParaRPr lang="en-US" dirty="0"/>
          </a:p>
        </p:txBody>
      </p:sp>
      <p:pic>
        <p:nvPicPr>
          <p:cNvPr id="8" name="Picture 7">
            <a:extLst>
              <a:ext uri="{FF2B5EF4-FFF2-40B4-BE49-F238E27FC236}">
                <a16:creationId xmlns:a16="http://schemas.microsoft.com/office/drawing/2014/main" id="{E9CDC453-CE5B-45EA-BFB5-216A89C58C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3425" y="3125017"/>
            <a:ext cx="6090976" cy="3423117"/>
          </a:xfrm>
          <a:prstGeom prst="rect">
            <a:avLst/>
          </a:prstGeom>
        </p:spPr>
      </p:pic>
    </p:spTree>
    <p:extLst>
      <p:ext uri="{BB962C8B-B14F-4D97-AF65-F5344CB8AC3E}">
        <p14:creationId xmlns:p14="http://schemas.microsoft.com/office/powerpoint/2010/main" val="1905814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p:txBody>
          <a:bodyPr/>
          <a:lstStyle/>
          <a:p>
            <a:r>
              <a:rPr lang="en-US" sz="2800" dirty="0">
                <a:solidFill>
                  <a:schemeClr val="tx1"/>
                </a:solidFill>
              </a:rPr>
              <a:t>Supporting Documentation</a:t>
            </a:r>
            <a:br>
              <a:rPr lang="en-US" sz="3600" dirty="0">
                <a:solidFill>
                  <a:schemeClr val="tx1"/>
                </a:solidFill>
              </a:rPr>
            </a:br>
            <a:r>
              <a:rPr lang="en-US" sz="3600" dirty="0">
                <a:solidFill>
                  <a:schemeClr val="tx1"/>
                </a:solidFill>
              </a:rPr>
              <a:t>IRS Tax Determination Letter</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646112" y="1724487"/>
            <a:ext cx="10535750" cy="1400530"/>
          </a:xfrm>
        </p:spPr>
        <p:txBody>
          <a:bodyPr>
            <a:normAutofit/>
          </a:bodyPr>
          <a:lstStyle/>
          <a:p>
            <a:pPr marL="0" indent="0">
              <a:buNone/>
            </a:pPr>
            <a:r>
              <a:rPr lang="en-US" dirty="0"/>
              <a:t>A copy of the organization’s</a:t>
            </a:r>
            <a:r>
              <a:rPr lang="en-US" b="1" dirty="0"/>
              <a:t> </a:t>
            </a:r>
            <a:r>
              <a:rPr lang="en-US" dirty="0"/>
              <a:t>IRS Tax determination letter verifying IRS 501(c)3 federal tax-exempt status. The organization’s full legal name must match Maryland’s State Department of Assessments and Taxation (SDAT) records.</a:t>
            </a:r>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43662" y="385296"/>
            <a:ext cx="838199" cy="767687"/>
          </a:xfrm>
        </p:spPr>
        <p:txBody>
          <a:bodyPr/>
          <a:lstStyle/>
          <a:p>
            <a:fld id="{F4BE164D-A7A7-4B7C-B5AD-D25B6EBB73B9}" type="slidenum">
              <a:rPr lang="en-US" sz="2400" smtClean="0"/>
              <a:t>15</a:t>
            </a:fld>
            <a:endParaRPr lang="en-US" dirty="0"/>
          </a:p>
        </p:txBody>
      </p:sp>
      <p:pic>
        <p:nvPicPr>
          <p:cNvPr id="3" name="Picture 2">
            <a:extLst>
              <a:ext uri="{FF2B5EF4-FFF2-40B4-BE49-F238E27FC236}">
                <a16:creationId xmlns:a16="http://schemas.microsoft.com/office/drawing/2014/main" id="{92D894EE-EAD5-4952-899B-7687B1D27E89}"/>
              </a:ext>
            </a:extLst>
          </p:cNvPr>
          <p:cNvPicPr>
            <a:picLocks noChangeAspect="1"/>
          </p:cNvPicPr>
          <p:nvPr/>
        </p:nvPicPr>
        <p:blipFill>
          <a:blip r:embed="rId2"/>
          <a:stretch>
            <a:fillRect/>
          </a:stretch>
        </p:blipFill>
        <p:spPr>
          <a:xfrm>
            <a:off x="3395663" y="3060816"/>
            <a:ext cx="4088213" cy="3582871"/>
          </a:xfrm>
          <a:prstGeom prst="rect">
            <a:avLst/>
          </a:prstGeom>
        </p:spPr>
      </p:pic>
    </p:spTree>
    <p:extLst>
      <p:ext uri="{BB962C8B-B14F-4D97-AF65-F5344CB8AC3E}">
        <p14:creationId xmlns:p14="http://schemas.microsoft.com/office/powerpoint/2010/main" val="2322236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p:txBody>
          <a:bodyPr/>
          <a:lstStyle/>
          <a:p>
            <a:r>
              <a:rPr lang="en-US" sz="2800" dirty="0">
                <a:solidFill>
                  <a:schemeClr val="tx1"/>
                </a:solidFill>
              </a:rPr>
              <a:t>Supporting Documentation</a:t>
            </a:r>
            <a:br>
              <a:rPr lang="en-US" sz="3600" dirty="0">
                <a:solidFill>
                  <a:schemeClr val="tx1"/>
                </a:solidFill>
              </a:rPr>
            </a:br>
            <a:r>
              <a:rPr lang="en-US" sz="3600" dirty="0">
                <a:solidFill>
                  <a:schemeClr val="tx1"/>
                </a:solidFill>
              </a:rPr>
              <a:t>Certificate of Status</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328475" y="1705045"/>
            <a:ext cx="11217414" cy="956569"/>
          </a:xfrm>
        </p:spPr>
        <p:txBody>
          <a:bodyPr>
            <a:normAutofit/>
          </a:bodyPr>
          <a:lstStyle/>
          <a:p>
            <a:pPr marL="0" indent="0">
              <a:buNone/>
            </a:pPr>
            <a:r>
              <a:rPr lang="en-US" dirty="0"/>
              <a:t>Aka Certificate of Good Standing, this document has general entity information showing that the organization is currently in good standing with the State where your organization was incorporated. The date on the certificate must be within six months of the application’s submission. </a:t>
            </a:r>
          </a:p>
        </p:txBody>
      </p:sp>
      <p:pic>
        <p:nvPicPr>
          <p:cNvPr id="8" name="Content Placeholder 11">
            <a:extLst>
              <a:ext uri="{FF2B5EF4-FFF2-40B4-BE49-F238E27FC236}">
                <a16:creationId xmlns:a16="http://schemas.microsoft.com/office/drawing/2014/main" id="{AF055BC0-A138-45AA-9F50-B526E667306D}"/>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6577" t="11877" r="10262" b="9816"/>
          <a:stretch/>
        </p:blipFill>
        <p:spPr>
          <a:xfrm>
            <a:off x="8176771" y="3142585"/>
            <a:ext cx="2229880" cy="2364124"/>
          </a:xfrm>
        </p:spPr>
      </p:pic>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43662" y="385296"/>
            <a:ext cx="838199" cy="767687"/>
          </a:xfrm>
        </p:spPr>
        <p:txBody>
          <a:bodyPr/>
          <a:lstStyle/>
          <a:p>
            <a:fld id="{F4BE164D-A7A7-4B7C-B5AD-D25B6EBB73B9}" type="slidenum">
              <a:rPr lang="en-US" sz="2400" smtClean="0"/>
              <a:t>16</a:t>
            </a:fld>
            <a:endParaRPr lang="en-US" dirty="0"/>
          </a:p>
        </p:txBody>
      </p:sp>
      <p:pic>
        <p:nvPicPr>
          <p:cNvPr id="6" name="Content Placeholder 10">
            <a:extLst>
              <a:ext uri="{FF2B5EF4-FFF2-40B4-BE49-F238E27FC236}">
                <a16:creationId xmlns:a16="http://schemas.microsoft.com/office/drawing/2014/main" id="{A177BAAC-77DC-46B9-96A1-FB8DAEB2D624}"/>
              </a:ext>
            </a:extLst>
          </p:cNvPr>
          <p:cNvPicPr>
            <a:picLocks noChangeAspect="1"/>
          </p:cNvPicPr>
          <p:nvPr/>
        </p:nvPicPr>
        <p:blipFill rotWithShape="1">
          <a:blip r:embed="rId3">
            <a:extLst>
              <a:ext uri="{28A0092B-C50C-407E-A947-70E740481C1C}">
                <a14:useLocalDpi xmlns:a14="http://schemas.microsoft.com/office/drawing/2010/main" val="0"/>
              </a:ext>
            </a:extLst>
          </a:blip>
          <a:srcRect t="6532" r="28925"/>
          <a:stretch/>
        </p:blipFill>
        <p:spPr>
          <a:xfrm>
            <a:off x="1598548" y="3142585"/>
            <a:ext cx="3242173" cy="2364123"/>
          </a:xfrm>
          <a:prstGeom prst="rect">
            <a:avLst/>
          </a:prstGeom>
        </p:spPr>
      </p:pic>
      <p:sp>
        <p:nvSpPr>
          <p:cNvPr id="5" name="Rectangle 4">
            <a:extLst>
              <a:ext uri="{FF2B5EF4-FFF2-40B4-BE49-F238E27FC236}">
                <a16:creationId xmlns:a16="http://schemas.microsoft.com/office/drawing/2014/main" id="{4EF75A39-4E19-462A-8170-E6E12AB1E9CC}"/>
              </a:ext>
            </a:extLst>
          </p:cNvPr>
          <p:cNvSpPr/>
          <p:nvPr/>
        </p:nvSpPr>
        <p:spPr>
          <a:xfrm>
            <a:off x="189390" y="5544327"/>
            <a:ext cx="6060490" cy="1015663"/>
          </a:xfrm>
          <a:prstGeom prst="rect">
            <a:avLst/>
          </a:prstGeom>
        </p:spPr>
        <p:txBody>
          <a:bodyPr wrap="square">
            <a:spAutoFit/>
          </a:bodyPr>
          <a:lstStyle/>
          <a:p>
            <a:pPr marL="285750" indent="-285750">
              <a:buFont typeface="Arial" panose="020B0604020202020204" pitchFamily="34" charset="0"/>
              <a:buChar char="•"/>
            </a:pPr>
            <a:r>
              <a:rPr lang="en-US" sz="1200" dirty="0">
                <a:latin typeface="+mj-lt"/>
                <a:cs typeface="Arial" panose="020B0604020202020204" pitchFamily="34" charset="0"/>
              </a:rPr>
              <a:t>Issued by the Maryland Department of Assessments and Taxation</a:t>
            </a:r>
          </a:p>
          <a:p>
            <a:pPr marL="285750" indent="-285750">
              <a:buFont typeface="Arial" panose="020B0604020202020204" pitchFamily="34" charset="0"/>
              <a:buChar char="•"/>
            </a:pPr>
            <a:r>
              <a:rPr lang="en-US" sz="1200" dirty="0">
                <a:latin typeface="+mj-lt"/>
                <a:cs typeface="Arial" panose="020B0604020202020204" pitchFamily="34" charset="0"/>
              </a:rPr>
              <a:t>Proves that a corporation is authorized to transact business in Maryland and all fees, taxes, and penalties owed to Maryland are paid </a:t>
            </a:r>
          </a:p>
          <a:p>
            <a:pPr marL="285750" indent="-285750">
              <a:buFont typeface="Arial" panose="020B0604020202020204" pitchFamily="34" charset="0"/>
              <a:buChar char="•"/>
            </a:pPr>
            <a:r>
              <a:rPr lang="en-US" sz="1200" dirty="0">
                <a:latin typeface="+mj-lt"/>
                <a:cs typeface="Arial" panose="020B0604020202020204" pitchFamily="34" charset="0"/>
              </a:rPr>
              <a:t>Can be obtained online from Maryland Business Express</a:t>
            </a:r>
          </a:p>
          <a:p>
            <a:pPr marL="285750" indent="-285750">
              <a:buFont typeface="Arial" panose="020B0604020202020204" pitchFamily="34" charset="0"/>
              <a:buChar char="•"/>
            </a:pPr>
            <a:r>
              <a:rPr lang="en-US" sz="1200" dirty="0">
                <a:latin typeface="+mj-lt"/>
                <a:cs typeface="Arial" panose="020B0604020202020204" pitchFamily="34" charset="0"/>
              </a:rPr>
              <a:t>The date of the print out must be within six months of submission</a:t>
            </a:r>
          </a:p>
        </p:txBody>
      </p:sp>
      <p:sp>
        <p:nvSpPr>
          <p:cNvPr id="9" name="Rectangle 8">
            <a:extLst>
              <a:ext uri="{FF2B5EF4-FFF2-40B4-BE49-F238E27FC236}">
                <a16:creationId xmlns:a16="http://schemas.microsoft.com/office/drawing/2014/main" id="{CAFA32AA-86E5-4619-8BC8-26C1F41A8D90}"/>
              </a:ext>
            </a:extLst>
          </p:cNvPr>
          <p:cNvSpPr/>
          <p:nvPr/>
        </p:nvSpPr>
        <p:spPr>
          <a:xfrm>
            <a:off x="6995605" y="5681183"/>
            <a:ext cx="4873839" cy="1015663"/>
          </a:xfrm>
          <a:prstGeom prst="rect">
            <a:avLst/>
          </a:prstGeom>
        </p:spPr>
        <p:txBody>
          <a:bodyPr wrap="square">
            <a:spAutoFit/>
          </a:bodyPr>
          <a:lstStyle/>
          <a:p>
            <a:pPr marL="285750" indent="-285750">
              <a:buFont typeface="Arial" panose="020B0604020202020204" pitchFamily="34" charset="0"/>
              <a:buChar char="•"/>
            </a:pPr>
            <a:r>
              <a:rPr lang="en-US" sz="1200" dirty="0">
                <a:latin typeface="+mj-lt"/>
                <a:cs typeface="Arial" panose="020B0604020202020204" pitchFamily="34" charset="0"/>
              </a:rPr>
              <a:t>Issued by the Secretary of State</a:t>
            </a:r>
          </a:p>
          <a:p>
            <a:pPr marL="285750" indent="-285750">
              <a:buFont typeface="Arial" panose="020B0604020202020204" pitchFamily="34" charset="0"/>
              <a:buChar char="•"/>
            </a:pPr>
            <a:r>
              <a:rPr lang="en-US" sz="1200" dirty="0">
                <a:latin typeface="+mj-lt"/>
                <a:cs typeface="Arial" panose="020B0604020202020204" pitchFamily="34" charset="0"/>
              </a:rPr>
              <a:t>Required in order to solicit charitable contributions</a:t>
            </a:r>
          </a:p>
          <a:p>
            <a:pPr marL="285750" indent="-285750">
              <a:buFont typeface="Arial" panose="020B0604020202020204" pitchFamily="34" charset="0"/>
              <a:buChar char="•"/>
            </a:pPr>
            <a:r>
              <a:rPr lang="en-US" sz="1200" dirty="0">
                <a:latin typeface="+mj-lt"/>
                <a:cs typeface="Arial" panose="020B0604020202020204" pitchFamily="34" charset="0"/>
              </a:rPr>
              <a:t>Requires Form (COR-92) completion and a possible fee</a:t>
            </a:r>
          </a:p>
          <a:p>
            <a:pPr marL="285750" indent="-285750">
              <a:buFont typeface="Arial" panose="020B0604020202020204" pitchFamily="34" charset="0"/>
              <a:buChar char="•"/>
            </a:pPr>
            <a:r>
              <a:rPr lang="en-US" sz="1200" dirty="0">
                <a:latin typeface="+mj-lt"/>
                <a:cs typeface="Arial" panose="020B0604020202020204" pitchFamily="34" charset="0"/>
              </a:rPr>
              <a:t>Requires annual renewal</a:t>
            </a:r>
          </a:p>
          <a:p>
            <a:pPr marL="285750" indent="-285750">
              <a:buFont typeface="Arial" panose="020B0604020202020204" pitchFamily="34" charset="0"/>
              <a:buChar char="•"/>
            </a:pPr>
            <a:r>
              <a:rPr lang="en-US" sz="1200" dirty="0">
                <a:latin typeface="+mj-lt"/>
                <a:cs typeface="Arial" panose="020B0604020202020204" pitchFamily="34" charset="0"/>
              </a:rPr>
              <a:t>Not required to solicit government funds</a:t>
            </a:r>
          </a:p>
        </p:txBody>
      </p:sp>
      <p:sp>
        <p:nvSpPr>
          <p:cNvPr id="10" name="TextBox 9">
            <a:extLst>
              <a:ext uri="{FF2B5EF4-FFF2-40B4-BE49-F238E27FC236}">
                <a16:creationId xmlns:a16="http://schemas.microsoft.com/office/drawing/2014/main" id="{173CB148-FB4E-40FE-A727-377D8A70C9EE}"/>
              </a:ext>
            </a:extLst>
          </p:cNvPr>
          <p:cNvSpPr txBox="1"/>
          <p:nvPr/>
        </p:nvSpPr>
        <p:spPr>
          <a:xfrm>
            <a:off x="7291026" y="2736243"/>
            <a:ext cx="4001370" cy="369332"/>
          </a:xfrm>
          <a:prstGeom prst="rect">
            <a:avLst/>
          </a:prstGeom>
          <a:noFill/>
        </p:spPr>
        <p:txBody>
          <a:bodyPr wrap="square" rtlCol="0">
            <a:spAutoFit/>
          </a:bodyPr>
          <a:lstStyle/>
          <a:p>
            <a:pPr algn="ctr"/>
            <a:r>
              <a:rPr lang="en-US" dirty="0"/>
              <a:t>Charitable Registration</a:t>
            </a:r>
          </a:p>
        </p:txBody>
      </p:sp>
      <p:sp>
        <p:nvSpPr>
          <p:cNvPr id="11" name="TextBox 10">
            <a:extLst>
              <a:ext uri="{FF2B5EF4-FFF2-40B4-BE49-F238E27FC236}">
                <a16:creationId xmlns:a16="http://schemas.microsoft.com/office/drawing/2014/main" id="{42269CC4-9F19-4EED-AAE8-B7DDA95BBE29}"/>
              </a:ext>
            </a:extLst>
          </p:cNvPr>
          <p:cNvSpPr txBox="1"/>
          <p:nvPr/>
        </p:nvSpPr>
        <p:spPr>
          <a:xfrm rot="19206913">
            <a:off x="8318125" y="4102970"/>
            <a:ext cx="1947173" cy="369332"/>
          </a:xfrm>
          <a:prstGeom prst="rect">
            <a:avLst/>
          </a:prstGeom>
          <a:noFill/>
        </p:spPr>
        <p:txBody>
          <a:bodyPr wrap="square" rtlCol="0">
            <a:spAutoFit/>
          </a:bodyPr>
          <a:lstStyle/>
          <a:p>
            <a:r>
              <a:rPr lang="en-US" b="1" dirty="0">
                <a:solidFill>
                  <a:srgbClr val="FF0000"/>
                </a:solidFill>
              </a:rPr>
              <a:t>NOT ACCEPTED</a:t>
            </a:r>
          </a:p>
        </p:txBody>
      </p:sp>
      <p:sp>
        <p:nvSpPr>
          <p:cNvPr id="12" name="TextBox 11">
            <a:extLst>
              <a:ext uri="{FF2B5EF4-FFF2-40B4-BE49-F238E27FC236}">
                <a16:creationId xmlns:a16="http://schemas.microsoft.com/office/drawing/2014/main" id="{1883E3C8-070B-4A59-A8A2-E47BE49E1B92}"/>
              </a:ext>
            </a:extLst>
          </p:cNvPr>
          <p:cNvSpPr txBox="1"/>
          <p:nvPr/>
        </p:nvSpPr>
        <p:spPr>
          <a:xfrm>
            <a:off x="1140281" y="2735634"/>
            <a:ext cx="4001370" cy="369332"/>
          </a:xfrm>
          <a:prstGeom prst="rect">
            <a:avLst/>
          </a:prstGeom>
          <a:noFill/>
        </p:spPr>
        <p:txBody>
          <a:bodyPr wrap="square" rtlCol="0">
            <a:spAutoFit/>
          </a:bodyPr>
          <a:lstStyle/>
          <a:p>
            <a:pPr algn="ctr"/>
            <a:r>
              <a:rPr lang="en-US" dirty="0"/>
              <a:t>Certificate of Status</a:t>
            </a:r>
          </a:p>
        </p:txBody>
      </p:sp>
    </p:spTree>
    <p:extLst>
      <p:ext uri="{BB962C8B-B14F-4D97-AF65-F5344CB8AC3E}">
        <p14:creationId xmlns:p14="http://schemas.microsoft.com/office/powerpoint/2010/main" val="10685933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p:txBody>
          <a:bodyPr/>
          <a:lstStyle/>
          <a:p>
            <a:r>
              <a:rPr lang="en-US" sz="2800" dirty="0">
                <a:solidFill>
                  <a:schemeClr val="tx1"/>
                </a:solidFill>
              </a:rPr>
              <a:t>Supporting Documentation</a:t>
            </a:r>
            <a:br>
              <a:rPr lang="en-US" sz="3600" dirty="0">
                <a:solidFill>
                  <a:schemeClr val="tx1"/>
                </a:solidFill>
              </a:rPr>
            </a:br>
            <a:r>
              <a:rPr lang="en-US" sz="3600" dirty="0">
                <a:solidFill>
                  <a:schemeClr val="tx1"/>
                </a:solidFill>
              </a:rPr>
              <a:t>Financial Statements</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337351" y="1724487"/>
            <a:ext cx="11336785" cy="1400530"/>
          </a:xfrm>
        </p:spPr>
        <p:txBody>
          <a:bodyPr>
            <a:noAutofit/>
          </a:bodyPr>
          <a:lstStyle/>
          <a:p>
            <a:pPr marL="0" indent="0">
              <a:buNone/>
            </a:pPr>
            <a:r>
              <a:rPr lang="en-US" dirty="0"/>
              <a:t>Include </a:t>
            </a:r>
            <a:r>
              <a:rPr lang="en-US" b="1" u="sng" dirty="0"/>
              <a:t>previous year</a:t>
            </a:r>
            <a:r>
              <a:rPr lang="en-US" dirty="0"/>
              <a:t> Financial Audit Report or </a:t>
            </a:r>
            <a:r>
              <a:rPr lang="en-US" b="1" u="sng" dirty="0"/>
              <a:t>most recently filed</a:t>
            </a:r>
            <a:r>
              <a:rPr lang="en-US" dirty="0"/>
              <a:t> IRS Form 990 – (Return of Organization Exempt from Income Tax). If your organization has both, please submit the Financial Audit Report. Audited financial reports must be prepared in accordance with Generally Accepted Accounting Principles and be audited by a Certified Public Accountant.  Unaudited financial statements, balance sheets, reviews or draft versions are not acceptable.</a:t>
            </a:r>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43662" y="385296"/>
            <a:ext cx="838199" cy="767687"/>
          </a:xfrm>
        </p:spPr>
        <p:txBody>
          <a:bodyPr/>
          <a:lstStyle/>
          <a:p>
            <a:fld id="{F4BE164D-A7A7-4B7C-B5AD-D25B6EBB73B9}" type="slidenum">
              <a:rPr lang="en-US" sz="2400" smtClean="0"/>
              <a:t>17</a:t>
            </a:fld>
            <a:endParaRPr lang="en-US" dirty="0"/>
          </a:p>
        </p:txBody>
      </p:sp>
      <p:sp>
        <p:nvSpPr>
          <p:cNvPr id="5" name="Rectangle 4">
            <a:extLst>
              <a:ext uri="{FF2B5EF4-FFF2-40B4-BE49-F238E27FC236}">
                <a16:creationId xmlns:a16="http://schemas.microsoft.com/office/drawing/2014/main" id="{EEE6CF62-EF3F-4663-99BE-4B460B64EE7A}"/>
              </a:ext>
            </a:extLst>
          </p:cNvPr>
          <p:cNvSpPr/>
          <p:nvPr/>
        </p:nvSpPr>
        <p:spPr>
          <a:xfrm>
            <a:off x="337351" y="3233692"/>
            <a:ext cx="11416683" cy="3416320"/>
          </a:xfrm>
          <a:prstGeom prst="rect">
            <a:avLst/>
          </a:prstGeom>
        </p:spPr>
        <p:txBody>
          <a:bodyPr wrap="square">
            <a:spAutoFit/>
          </a:bodyPr>
          <a:lstStyle/>
          <a:p>
            <a:pPr marL="285750" indent="-285750">
              <a:buFont typeface="Arial" panose="020B0604020202020204" pitchFamily="34" charset="0"/>
              <a:buChar char="•"/>
            </a:pPr>
            <a:r>
              <a:rPr lang="en-US" dirty="0">
                <a:latin typeface="+mj-lt"/>
                <a:cs typeface="Arial" panose="020B0604020202020204" pitchFamily="34" charset="0"/>
              </a:rPr>
              <a:t>Even though most tax-exempt non-profit organizations do not pay federal taxes, most are still required to file an annual informational return with the IRS.  This annual reporting return is called a Form 990, 990 EZ or 990-N.</a:t>
            </a:r>
          </a:p>
          <a:p>
            <a:pPr marL="285750" indent="-285750">
              <a:buFont typeface="Arial" panose="020B0604020202020204" pitchFamily="34" charset="0"/>
              <a:buChar char="•"/>
            </a:pPr>
            <a:r>
              <a:rPr lang="en-US" dirty="0">
                <a:latin typeface="+mj-lt"/>
                <a:cs typeface="Arial" panose="020B0604020202020204" pitchFamily="34" charset="0"/>
              </a:rPr>
              <a:t>Your organization’s Form 990 is due on the 15th day of the 5th month after the end of the organization’s taxable year. For example, if your fiscal year follows the calendar year, your 990 due date is May 15</a:t>
            </a:r>
            <a:r>
              <a:rPr lang="en-US" baseline="30000" dirty="0">
                <a:latin typeface="+mj-lt"/>
                <a:cs typeface="Arial" panose="020B0604020202020204" pitchFamily="34" charset="0"/>
              </a:rPr>
              <a:t>th</a:t>
            </a:r>
            <a:r>
              <a:rPr lang="en-US" dirty="0">
                <a:latin typeface="+mj-lt"/>
                <a:cs typeface="Arial" panose="020B0604020202020204" pitchFamily="34" charset="0"/>
              </a:rPr>
              <a:t>. If your fiscal year is July 1</a:t>
            </a:r>
            <a:r>
              <a:rPr lang="en-US" baseline="30000" dirty="0">
                <a:latin typeface="+mj-lt"/>
                <a:cs typeface="Arial" panose="020B0604020202020204" pitchFamily="34" charset="0"/>
              </a:rPr>
              <a:t>st</a:t>
            </a:r>
            <a:r>
              <a:rPr lang="en-US" dirty="0">
                <a:latin typeface="+mj-lt"/>
                <a:cs typeface="Arial" panose="020B0604020202020204" pitchFamily="34" charset="0"/>
              </a:rPr>
              <a:t> – June 30</a:t>
            </a:r>
            <a:r>
              <a:rPr lang="en-US" baseline="30000" dirty="0">
                <a:latin typeface="+mj-lt"/>
                <a:cs typeface="Arial" panose="020B0604020202020204" pitchFamily="34" charset="0"/>
              </a:rPr>
              <a:t>th</a:t>
            </a:r>
            <a:r>
              <a:rPr lang="en-US" dirty="0">
                <a:latin typeface="+mj-lt"/>
                <a:cs typeface="Arial" panose="020B0604020202020204" pitchFamily="34" charset="0"/>
              </a:rPr>
              <a:t>, your 990 is due on November 15</a:t>
            </a:r>
            <a:r>
              <a:rPr lang="en-US" baseline="30000" dirty="0">
                <a:latin typeface="+mj-lt"/>
                <a:cs typeface="Arial" panose="020B0604020202020204" pitchFamily="34" charset="0"/>
              </a:rPr>
              <a:t>th</a:t>
            </a:r>
            <a:r>
              <a:rPr lang="en-US" dirty="0">
                <a:latin typeface="+mj-lt"/>
                <a:cs typeface="Arial" panose="020B0604020202020204" pitchFamily="34" charset="0"/>
              </a:rPr>
              <a:t>.  </a:t>
            </a:r>
          </a:p>
          <a:p>
            <a:pPr marL="285750" indent="-285750">
              <a:buFont typeface="Arial" panose="020B0604020202020204" pitchFamily="34" charset="0"/>
              <a:buChar char="•"/>
            </a:pPr>
            <a:r>
              <a:rPr lang="en-US" dirty="0">
                <a:latin typeface="+mj-lt"/>
                <a:cs typeface="Arial" panose="020B0604020202020204" pitchFamily="34" charset="0"/>
              </a:rPr>
              <a:t>Instead of filing an annual return, certain small organizations (annual gross receipts are $50,000 or less) may file an annual electronic notice, the Form 990-N (e-Postcard). The due date for Form 990-N is the “initial return due date”. Extended due dates do not apply. </a:t>
            </a:r>
          </a:p>
          <a:p>
            <a:pPr marL="285750" indent="-285750">
              <a:buFont typeface="Arial" panose="020B0604020202020204" pitchFamily="34" charset="0"/>
              <a:buChar char="•"/>
            </a:pPr>
            <a:r>
              <a:rPr lang="en-US" dirty="0">
                <a:latin typeface="+mj-lt"/>
                <a:cs typeface="Arial" panose="020B0604020202020204" pitchFamily="34" charset="0"/>
              </a:rPr>
              <a:t>If an organization fails to file Form 990 three years in a row, the IRS will automatically revoke its tax-exempt status. Since 2011, more than 500,000 nonprofits across the country automatically lost their tax-exempt status for this reason. </a:t>
            </a:r>
          </a:p>
        </p:txBody>
      </p:sp>
    </p:spTree>
    <p:extLst>
      <p:ext uri="{BB962C8B-B14F-4D97-AF65-F5344CB8AC3E}">
        <p14:creationId xmlns:p14="http://schemas.microsoft.com/office/powerpoint/2010/main" val="3838428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a:xfrm>
            <a:off x="567470" y="457493"/>
            <a:ext cx="9252154" cy="1223983"/>
          </a:xfrm>
        </p:spPr>
        <p:txBody>
          <a:bodyPr vert="horz" lIns="91440" tIns="45720" rIns="91440" bIns="45720" rtlCol="0" anchor="t">
            <a:normAutofit/>
          </a:bodyPr>
          <a:lstStyle/>
          <a:p>
            <a:pPr>
              <a:lnSpc>
                <a:spcPct val="90000"/>
              </a:lnSpc>
            </a:pPr>
            <a:r>
              <a:rPr lang="en-US" sz="2800" dirty="0">
                <a:solidFill>
                  <a:schemeClr val="tx1"/>
                </a:solidFill>
              </a:rPr>
              <a:t>Supporting Documentation</a:t>
            </a:r>
            <a:br>
              <a:rPr lang="en-US" sz="3900" dirty="0">
                <a:solidFill>
                  <a:schemeClr val="tx1"/>
                </a:solidFill>
              </a:rPr>
            </a:br>
            <a:r>
              <a:rPr lang="en-US" sz="3600" dirty="0">
                <a:solidFill>
                  <a:schemeClr val="tx1"/>
                </a:solidFill>
              </a:rPr>
              <a:t>Letter of Support</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393098" y="1676400"/>
            <a:ext cx="5235345" cy="4866443"/>
          </a:xfrm>
        </p:spPr>
        <p:txBody>
          <a:bodyPr vert="horz" lIns="91440" tIns="45720" rIns="91440" bIns="45720" rtlCol="0">
            <a:normAutofit/>
          </a:bodyPr>
          <a:lstStyle/>
          <a:p>
            <a:pPr marL="0" indent="0">
              <a:lnSpc>
                <a:spcPct val="90000"/>
              </a:lnSpc>
              <a:buNone/>
            </a:pPr>
            <a:r>
              <a:rPr lang="en-US" dirty="0"/>
              <a:t>Include one (1) Letter of Support with an original signature from a community group, PTA/PTO, or church located within the radius, as evidence of community need. Use the following link to confirm radius </a:t>
            </a:r>
            <a:r>
              <a:rPr lang="en-US" u="sng" dirty="0">
                <a:hlinkClick r:id="rId3"/>
              </a:rPr>
              <a:t>https://princegeorges.maps.arcgis.com/apps/webappviewer/index.html?id=c0f50714f9824d9f9d8760a5df348de1</a:t>
            </a:r>
            <a:endParaRPr lang="en-US" u="sng" dirty="0"/>
          </a:p>
          <a:p>
            <a:pPr marL="0" indent="0">
              <a:lnSpc>
                <a:spcPct val="90000"/>
              </a:lnSpc>
            </a:pPr>
            <a:endParaRPr lang="en-US" dirty="0"/>
          </a:p>
          <a:p>
            <a:pPr marL="0" lvl="0" indent="0">
              <a:lnSpc>
                <a:spcPct val="90000"/>
              </a:lnSpc>
              <a:buNone/>
            </a:pPr>
            <a:r>
              <a:rPr lang="en-US" dirty="0"/>
              <a:t>Please provide a copy of a most recently executed Memorandum of Understanding for each partner that must be signed by all parties (if this request includes partner organizations), i.e. Prince George’s County Public Schools, Fiscal Sponsor.</a:t>
            </a:r>
          </a:p>
          <a:p>
            <a:pPr marL="0" indent="0">
              <a:lnSpc>
                <a:spcPct val="90000"/>
              </a:lnSpc>
            </a:pPr>
            <a:endParaRPr lang="en-US" sz="1500" dirty="0"/>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61612" y="407975"/>
            <a:ext cx="838199" cy="767687"/>
          </a:xfrm>
        </p:spPr>
        <p:txBody>
          <a:bodyPr vert="horz" lIns="91440" tIns="45720" rIns="91440" bIns="45720" rtlCol="0" anchor="b">
            <a:normAutofit/>
          </a:bodyPr>
          <a:lstStyle/>
          <a:p>
            <a:pPr defTabSz="914400">
              <a:spcAft>
                <a:spcPts val="600"/>
              </a:spcAft>
            </a:pPr>
            <a:fld id="{F4BE164D-A7A7-4B7C-B5AD-D25B6EBB73B9}" type="slidenum">
              <a:rPr lang="en-US" sz="2400" smtClean="0"/>
              <a:pPr defTabSz="914400">
                <a:spcAft>
                  <a:spcPts val="600"/>
                </a:spcAft>
              </a:pPr>
              <a:t>18</a:t>
            </a:fld>
            <a:endParaRPr lang="en-US" sz="2400" dirty="0"/>
          </a:p>
        </p:txBody>
      </p:sp>
      <p:pic>
        <p:nvPicPr>
          <p:cNvPr id="5" name="Picture 4">
            <a:extLst>
              <a:ext uri="{FF2B5EF4-FFF2-40B4-BE49-F238E27FC236}">
                <a16:creationId xmlns:a16="http://schemas.microsoft.com/office/drawing/2014/main" id="{306F5B93-54A1-4F54-882E-A91AC58EF4BD}"/>
              </a:ext>
            </a:extLst>
          </p:cNvPr>
          <p:cNvPicPr>
            <a:picLocks noChangeAspect="1"/>
          </p:cNvPicPr>
          <p:nvPr/>
        </p:nvPicPr>
        <p:blipFill rotWithShape="1">
          <a:blip r:embed="rId4"/>
          <a:srcRect r="8086" b="3"/>
          <a:stretch/>
        </p:blipFill>
        <p:spPr>
          <a:xfrm>
            <a:off x="6091916" y="1855661"/>
            <a:ext cx="5706986" cy="4392738"/>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79875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p:txBody>
          <a:bodyPr/>
          <a:lstStyle/>
          <a:p>
            <a:r>
              <a:rPr lang="en-US" sz="4000" dirty="0">
                <a:solidFill>
                  <a:schemeClr val="tx1"/>
                </a:solidFill>
              </a:rPr>
              <a:t>Supporting Documentation</a:t>
            </a:r>
            <a:endParaRPr lang="en-US" sz="4800" dirty="0">
              <a:solidFill>
                <a:schemeClr val="tx1"/>
              </a:solidFill>
            </a:endParaRP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381741" y="1724486"/>
            <a:ext cx="11478826" cy="4525393"/>
          </a:xfrm>
        </p:spPr>
        <p:txBody>
          <a:bodyPr>
            <a:normAutofit/>
          </a:bodyPr>
          <a:lstStyle/>
          <a:p>
            <a:r>
              <a:rPr lang="en-US" sz="2400" dirty="0"/>
              <a:t>Copy of your Organization’s Mission statement on a separate page</a:t>
            </a:r>
          </a:p>
          <a:p>
            <a:r>
              <a:rPr lang="en-US" sz="2400" dirty="0"/>
              <a:t>Board of Directors/ Trustees list </a:t>
            </a:r>
          </a:p>
          <a:p>
            <a:r>
              <a:rPr lang="en-US" sz="2400" dirty="0"/>
              <a:t>Job descriptions for each position you are requesting support</a:t>
            </a:r>
          </a:p>
          <a:p>
            <a:r>
              <a:rPr lang="en-US" sz="2400" dirty="0"/>
              <a:t>Your Organization’s  written Conflict of Interest policy and procedures</a:t>
            </a:r>
          </a:p>
          <a:p>
            <a:r>
              <a:rPr lang="en-US" sz="2400" dirty="0"/>
              <a:t>IRS form W-9 – Signed request for taxpayer identification number</a:t>
            </a:r>
          </a:p>
          <a:p>
            <a:r>
              <a:rPr lang="en-US" sz="2400" dirty="0"/>
              <a:t>Prince George’s County ACH Enrollment (Electronic Funds Transfer) form</a:t>
            </a:r>
          </a:p>
          <a:p>
            <a:r>
              <a:rPr lang="en-US" sz="2400" dirty="0"/>
              <a:t>Office of Management and Budget (OMB) verified SAP vendor number </a:t>
            </a:r>
            <a:r>
              <a:rPr lang="en-US" sz="2400" u="sng" dirty="0"/>
              <a:t>OR</a:t>
            </a:r>
            <a:r>
              <a:rPr lang="en-US" sz="2400" dirty="0"/>
              <a:t> Completed SAP Vendor Request form</a:t>
            </a:r>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43662" y="385296"/>
            <a:ext cx="838199" cy="767687"/>
          </a:xfrm>
        </p:spPr>
        <p:txBody>
          <a:bodyPr/>
          <a:lstStyle/>
          <a:p>
            <a:fld id="{F4BE164D-A7A7-4B7C-B5AD-D25B6EBB73B9}" type="slidenum">
              <a:rPr lang="en-US" sz="2400" smtClean="0"/>
              <a:t>19</a:t>
            </a:fld>
            <a:endParaRPr lang="en-US" dirty="0"/>
          </a:p>
        </p:txBody>
      </p:sp>
    </p:spTree>
    <p:extLst>
      <p:ext uri="{BB962C8B-B14F-4D97-AF65-F5344CB8AC3E}">
        <p14:creationId xmlns:p14="http://schemas.microsoft.com/office/powerpoint/2010/main" val="6619169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6F80-F20A-4F9B-872F-6C2E563809AD}"/>
              </a:ext>
            </a:extLst>
          </p:cNvPr>
          <p:cNvSpPr>
            <a:spLocks noGrp="1"/>
          </p:cNvSpPr>
          <p:nvPr>
            <p:ph type="title"/>
          </p:nvPr>
        </p:nvSpPr>
        <p:spPr>
          <a:xfrm>
            <a:off x="567470" y="457493"/>
            <a:ext cx="9252154" cy="1223983"/>
          </a:xfrm>
        </p:spPr>
        <p:txBody>
          <a:bodyPr vert="horz" lIns="91440" tIns="45720" rIns="91440" bIns="45720" rtlCol="0" anchor="t">
            <a:normAutofit/>
          </a:bodyPr>
          <a:lstStyle/>
          <a:p>
            <a:pPr>
              <a:lnSpc>
                <a:spcPct val="90000"/>
              </a:lnSpc>
            </a:pPr>
            <a:r>
              <a:rPr lang="en-US" sz="2800" dirty="0">
                <a:solidFill>
                  <a:schemeClr val="tx1"/>
                </a:solidFill>
              </a:rPr>
              <a:t>Supporting Documentation</a:t>
            </a:r>
            <a:br>
              <a:rPr lang="en-US" sz="3900" dirty="0">
                <a:solidFill>
                  <a:schemeClr val="tx1"/>
                </a:solidFill>
              </a:rPr>
            </a:br>
            <a:r>
              <a:rPr lang="en-US" sz="3600" dirty="0">
                <a:solidFill>
                  <a:schemeClr val="tx1"/>
                </a:solidFill>
              </a:rPr>
              <a:t>SAP Vendor Request form</a:t>
            </a:r>
          </a:p>
        </p:txBody>
      </p:sp>
      <p:sp>
        <p:nvSpPr>
          <p:cNvPr id="4" name="Content Placeholder 3">
            <a:extLst>
              <a:ext uri="{FF2B5EF4-FFF2-40B4-BE49-F238E27FC236}">
                <a16:creationId xmlns:a16="http://schemas.microsoft.com/office/drawing/2014/main" id="{024E0E31-EBF3-45D4-B14F-87DBD27FDFE4}"/>
              </a:ext>
            </a:extLst>
          </p:cNvPr>
          <p:cNvSpPr>
            <a:spLocks noGrp="1"/>
          </p:cNvSpPr>
          <p:nvPr>
            <p:ph sz="half" idx="2"/>
          </p:nvPr>
        </p:nvSpPr>
        <p:spPr>
          <a:xfrm>
            <a:off x="276140" y="2026043"/>
            <a:ext cx="5146465" cy="4128977"/>
          </a:xfrm>
        </p:spPr>
        <p:txBody>
          <a:bodyPr vert="horz" lIns="91440" tIns="45720" rIns="91440" bIns="45720" rtlCol="0">
            <a:normAutofit/>
          </a:bodyPr>
          <a:lstStyle/>
          <a:p>
            <a:pPr marL="0" indent="0">
              <a:lnSpc>
                <a:spcPct val="90000"/>
              </a:lnSpc>
              <a:buNone/>
            </a:pPr>
            <a:r>
              <a:rPr lang="en-US" dirty="0"/>
              <a:t>If you do not have an OMB verified SAP vendor number already, you will register as a vendor with the County using the website in the application.</a:t>
            </a:r>
          </a:p>
          <a:p>
            <a:pPr marL="0" indent="0">
              <a:lnSpc>
                <a:spcPct val="90000"/>
              </a:lnSpc>
              <a:buNone/>
            </a:pPr>
            <a:r>
              <a:rPr lang="en-US" dirty="0">
                <a:solidFill>
                  <a:schemeClr val="bg2">
                    <a:lumMod val="40000"/>
                    <a:lumOff val="60000"/>
                  </a:schemeClr>
                </a:solidFill>
              </a:rPr>
              <a:t> </a:t>
            </a:r>
            <a:r>
              <a:rPr lang="en-US" u="sng" dirty="0">
                <a:solidFill>
                  <a:srgbClr val="66FFCC"/>
                </a:solidFill>
                <a:hlinkClick r:id="rId3">
                  <a:extLst>
                    <a:ext uri="{A12FA001-AC4F-418D-AE19-62706E023703}">
                      <ahyp:hlinkClr xmlns:ahyp="http://schemas.microsoft.com/office/drawing/2018/hyperlinkcolor" val="tx"/>
                    </a:ext>
                  </a:extLst>
                </a:hlinkClick>
              </a:rPr>
              <a:t>https://pgcsup00.sap.mypgc.us/registration(bD1lbiZjPTExMCZkPW1pbg==)/bspwdapplication.do#VIEW_ANCHOR-ROS_TOP</a:t>
            </a:r>
            <a:endParaRPr lang="en-US" u="sng" dirty="0">
              <a:solidFill>
                <a:srgbClr val="66FFCC"/>
              </a:solidFill>
            </a:endParaRPr>
          </a:p>
          <a:p>
            <a:pPr marL="0" indent="0">
              <a:lnSpc>
                <a:spcPct val="90000"/>
              </a:lnSpc>
              <a:buNone/>
            </a:pPr>
            <a:endParaRPr lang="en-US" u="sng" dirty="0">
              <a:solidFill>
                <a:srgbClr val="66FFCC"/>
              </a:solidFill>
            </a:endParaRPr>
          </a:p>
          <a:p>
            <a:pPr marL="0" indent="0">
              <a:lnSpc>
                <a:spcPct val="90000"/>
              </a:lnSpc>
              <a:buNone/>
            </a:pPr>
            <a:r>
              <a:rPr lang="en-US" dirty="0"/>
              <a:t>After you have submitted the registration form, save the confirmation page that comes up afterwards.</a:t>
            </a:r>
          </a:p>
        </p:txBody>
      </p:sp>
      <p:sp>
        <p:nvSpPr>
          <p:cNvPr id="7" name="Slide Number Placeholder 6">
            <a:extLst>
              <a:ext uri="{FF2B5EF4-FFF2-40B4-BE49-F238E27FC236}">
                <a16:creationId xmlns:a16="http://schemas.microsoft.com/office/drawing/2014/main" id="{0C365737-5553-4462-8D9D-3CFCF70D1EE3}"/>
              </a:ext>
            </a:extLst>
          </p:cNvPr>
          <p:cNvSpPr>
            <a:spLocks noGrp="1"/>
          </p:cNvSpPr>
          <p:nvPr>
            <p:ph type="sldNum" sz="quarter" idx="12"/>
          </p:nvPr>
        </p:nvSpPr>
        <p:spPr>
          <a:xfrm>
            <a:off x="10361612" y="407975"/>
            <a:ext cx="838199" cy="767687"/>
          </a:xfrm>
        </p:spPr>
        <p:txBody>
          <a:bodyPr vert="horz" lIns="91440" tIns="45720" rIns="91440" bIns="45720" rtlCol="0" anchor="b">
            <a:normAutofit/>
          </a:bodyPr>
          <a:lstStyle/>
          <a:p>
            <a:pPr defTabSz="914400">
              <a:spcAft>
                <a:spcPts val="600"/>
              </a:spcAft>
            </a:pPr>
            <a:fld id="{F4BE164D-A7A7-4B7C-B5AD-D25B6EBB73B9}" type="slidenum">
              <a:rPr lang="en-US" sz="2400" smtClean="0"/>
              <a:pPr defTabSz="914400">
                <a:spcAft>
                  <a:spcPts val="600"/>
                </a:spcAft>
              </a:pPr>
              <a:t>20</a:t>
            </a:fld>
            <a:endParaRPr lang="en-US" sz="2400" dirty="0"/>
          </a:p>
        </p:txBody>
      </p:sp>
      <p:pic>
        <p:nvPicPr>
          <p:cNvPr id="6" name="Content Placeholder 7">
            <a:extLst>
              <a:ext uri="{FF2B5EF4-FFF2-40B4-BE49-F238E27FC236}">
                <a16:creationId xmlns:a16="http://schemas.microsoft.com/office/drawing/2014/main" id="{58098417-EA26-4B59-811C-8101838411DF}"/>
              </a:ext>
            </a:extLst>
          </p:cNvPr>
          <p:cNvPicPr>
            <a:picLocks noChangeAspect="1"/>
          </p:cNvPicPr>
          <p:nvPr/>
        </p:nvPicPr>
        <p:blipFill>
          <a:blip r:embed="rId4"/>
          <a:stretch>
            <a:fillRect/>
          </a:stretch>
        </p:blipFill>
        <p:spPr>
          <a:xfrm>
            <a:off x="5805377" y="2026043"/>
            <a:ext cx="5954233" cy="3225210"/>
          </a:xfrm>
          <a:prstGeom prst="rect">
            <a:avLst/>
          </a:prstGeom>
        </p:spPr>
      </p:pic>
    </p:spTree>
    <p:extLst>
      <p:ext uri="{BB962C8B-B14F-4D97-AF65-F5344CB8AC3E}">
        <p14:creationId xmlns:p14="http://schemas.microsoft.com/office/powerpoint/2010/main" val="3354675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A00FA-42CD-48A9-AE09-12F407289491}"/>
              </a:ext>
            </a:extLst>
          </p:cNvPr>
          <p:cNvSpPr>
            <a:spLocks noGrp="1"/>
          </p:cNvSpPr>
          <p:nvPr>
            <p:ph type="title"/>
          </p:nvPr>
        </p:nvSpPr>
        <p:spPr/>
        <p:txBody>
          <a:bodyPr/>
          <a:lstStyle/>
          <a:p>
            <a:r>
              <a:rPr lang="en-US" dirty="0"/>
              <a:t>Reporting Requirements</a:t>
            </a:r>
          </a:p>
        </p:txBody>
      </p:sp>
      <p:sp>
        <p:nvSpPr>
          <p:cNvPr id="4" name="Content Placeholder 3">
            <a:extLst>
              <a:ext uri="{FF2B5EF4-FFF2-40B4-BE49-F238E27FC236}">
                <a16:creationId xmlns:a16="http://schemas.microsoft.com/office/drawing/2014/main" id="{83F186EE-066B-4013-BD16-23D755BDBB6A}"/>
              </a:ext>
            </a:extLst>
          </p:cNvPr>
          <p:cNvSpPr>
            <a:spLocks noGrp="1"/>
          </p:cNvSpPr>
          <p:nvPr>
            <p:ph sz="half" idx="2"/>
          </p:nvPr>
        </p:nvSpPr>
        <p:spPr>
          <a:xfrm>
            <a:off x="489098" y="1679944"/>
            <a:ext cx="10823943" cy="4882327"/>
          </a:xfrm>
        </p:spPr>
        <p:txBody>
          <a:bodyPr>
            <a:normAutofit/>
          </a:bodyPr>
          <a:lstStyle/>
          <a:p>
            <a:pPr marL="0" indent="0">
              <a:buNone/>
            </a:pPr>
            <a:r>
              <a:rPr lang="en-US" dirty="0"/>
              <a:t>Midpoint and final reports include narrative and financial questions</a:t>
            </a:r>
          </a:p>
          <a:p>
            <a:pPr lvl="1"/>
            <a:r>
              <a:rPr lang="en-US" sz="1800" dirty="0"/>
              <a:t>Specific due dates will be in the FY 2021 award letter</a:t>
            </a:r>
          </a:p>
          <a:p>
            <a:pPr marL="0" indent="0">
              <a:buNone/>
            </a:pPr>
            <a:endParaRPr lang="en-US" dirty="0"/>
          </a:p>
          <a:p>
            <a:pPr marL="0" indent="0">
              <a:buNone/>
            </a:pPr>
            <a:r>
              <a:rPr lang="en-US" dirty="0"/>
              <a:t>If you received funding in FY 2020, your midpoint report was due March 26, 2021. You need to submit that before your FY 2021 application.</a:t>
            </a:r>
          </a:p>
          <a:p>
            <a:pPr marL="0" indent="0">
              <a:buNone/>
            </a:pPr>
            <a:endParaRPr lang="en-US" dirty="0"/>
          </a:p>
          <a:p>
            <a:pPr marL="0" indent="0">
              <a:buNone/>
            </a:pPr>
            <a:r>
              <a:rPr lang="en-US" dirty="0"/>
              <a:t>A new reporting template will be provided.</a:t>
            </a:r>
          </a:p>
          <a:p>
            <a:pPr marL="0" indent="0">
              <a:buNone/>
            </a:pPr>
            <a:endParaRPr lang="en-US" dirty="0"/>
          </a:p>
          <a:p>
            <a:pPr marL="0" indent="0">
              <a:buNone/>
            </a:pPr>
            <a:r>
              <a:rPr lang="en-US" dirty="0"/>
              <a:t>According to the Assurances you sign in the application, the LDC reserves the right to:</a:t>
            </a:r>
          </a:p>
          <a:p>
            <a:pPr lvl="1"/>
            <a:r>
              <a:rPr lang="en-US" sz="1800" dirty="0"/>
              <a:t>Programmatic evaluation</a:t>
            </a:r>
          </a:p>
          <a:p>
            <a:pPr lvl="1"/>
            <a:r>
              <a:rPr lang="en-US" sz="1800" dirty="0"/>
              <a:t>Site monitoring visits</a:t>
            </a:r>
          </a:p>
          <a:p>
            <a:pPr lvl="1"/>
            <a:r>
              <a:rPr lang="en-US" sz="1800" dirty="0"/>
              <a:t>Request general ledger detail and receipts as supporting documentation for reports</a:t>
            </a:r>
          </a:p>
        </p:txBody>
      </p:sp>
      <p:sp>
        <p:nvSpPr>
          <p:cNvPr id="7" name="Slide Number Placeholder 6">
            <a:extLst>
              <a:ext uri="{FF2B5EF4-FFF2-40B4-BE49-F238E27FC236}">
                <a16:creationId xmlns:a16="http://schemas.microsoft.com/office/drawing/2014/main" id="{A48E58B8-B248-4D2E-8454-EB1BC8174B9C}"/>
              </a:ext>
            </a:extLst>
          </p:cNvPr>
          <p:cNvSpPr>
            <a:spLocks noGrp="1"/>
          </p:cNvSpPr>
          <p:nvPr>
            <p:ph type="sldNum" sz="quarter" idx="12"/>
          </p:nvPr>
        </p:nvSpPr>
        <p:spPr/>
        <p:txBody>
          <a:bodyPr/>
          <a:lstStyle/>
          <a:p>
            <a:fld id="{F4BE164D-A7A7-4B7C-B5AD-D25B6EBB73B9}" type="slidenum">
              <a:rPr lang="en-US" smtClean="0"/>
              <a:t>21</a:t>
            </a:fld>
            <a:endParaRPr lang="en-US" dirty="0"/>
          </a:p>
        </p:txBody>
      </p:sp>
    </p:spTree>
    <p:extLst>
      <p:ext uri="{BB962C8B-B14F-4D97-AF65-F5344CB8AC3E}">
        <p14:creationId xmlns:p14="http://schemas.microsoft.com/office/powerpoint/2010/main" val="15947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3021" y="178118"/>
            <a:ext cx="10018713" cy="1005840"/>
          </a:xfrm>
        </p:spPr>
        <p:txBody>
          <a:bodyPr/>
          <a:lstStyle/>
          <a:p>
            <a:pPr algn="ctr"/>
            <a:r>
              <a:rPr lang="en-US" sz="4000" dirty="0">
                <a:solidFill>
                  <a:schemeClr val="tx1"/>
                </a:solidFill>
                <a:cs typeface="Arial" panose="020B0604020202020204" pitchFamily="34" charset="0"/>
              </a:rPr>
              <a:t>Reminders</a:t>
            </a:r>
          </a:p>
        </p:txBody>
      </p:sp>
      <p:sp>
        <p:nvSpPr>
          <p:cNvPr id="4" name="Content Placeholder 3"/>
          <p:cNvSpPr>
            <a:spLocks noGrp="1"/>
          </p:cNvSpPr>
          <p:nvPr>
            <p:ph sz="half" idx="2"/>
          </p:nvPr>
        </p:nvSpPr>
        <p:spPr>
          <a:xfrm>
            <a:off x="180263" y="1961218"/>
            <a:ext cx="6099862" cy="4257983"/>
          </a:xfrm>
        </p:spPr>
        <p:txBody>
          <a:bodyPr>
            <a:normAutofit/>
          </a:bodyPr>
          <a:lstStyle/>
          <a:p>
            <a:pPr marL="0" indent="0" algn="ctr">
              <a:buNone/>
            </a:pPr>
            <a:r>
              <a:rPr lang="en-US" sz="3000" b="1" dirty="0">
                <a:cs typeface="Arial" panose="020B0604020202020204" pitchFamily="34" charset="0"/>
              </a:rPr>
              <a:t>Do’s</a:t>
            </a:r>
          </a:p>
          <a:p>
            <a:pPr>
              <a:buFont typeface="Wingdings" panose="05000000000000000000" pitchFamily="2" charset="2"/>
              <a:buChar char="§"/>
            </a:pPr>
            <a:endParaRPr lang="en-US" dirty="0">
              <a:cs typeface="Arial" panose="020B0604020202020204" pitchFamily="34" charset="0"/>
            </a:endParaRPr>
          </a:p>
          <a:p>
            <a:pPr>
              <a:buFont typeface="Wingdings" panose="05000000000000000000" pitchFamily="2" charset="2"/>
              <a:buChar char="§"/>
            </a:pPr>
            <a:r>
              <a:rPr lang="en-US" dirty="0">
                <a:cs typeface="Arial" panose="020B0604020202020204" pitchFamily="34" charset="0"/>
              </a:rPr>
              <a:t>Contact OMB to verify vendor registration number</a:t>
            </a:r>
          </a:p>
          <a:p>
            <a:pPr>
              <a:buFont typeface="Wingdings" panose="05000000000000000000" pitchFamily="2" charset="2"/>
              <a:buChar char="§"/>
            </a:pPr>
            <a:r>
              <a:rPr lang="en-US" dirty="0">
                <a:cs typeface="Arial" panose="020B0604020202020204" pitchFamily="34" charset="0"/>
              </a:rPr>
              <a:t>Always follow instructions</a:t>
            </a:r>
          </a:p>
          <a:p>
            <a:pPr>
              <a:buFont typeface="Wingdings" panose="05000000000000000000" pitchFamily="2" charset="2"/>
              <a:buChar char="§"/>
            </a:pPr>
            <a:r>
              <a:rPr lang="en-US" dirty="0">
                <a:cs typeface="Arial" panose="020B0604020202020204" pitchFamily="34" charset="0"/>
              </a:rPr>
              <a:t>Be attentive to all formatting requirements</a:t>
            </a:r>
          </a:p>
          <a:p>
            <a:pPr>
              <a:buFont typeface="Wingdings" panose="05000000000000000000" pitchFamily="2" charset="2"/>
              <a:buChar char="§"/>
            </a:pPr>
            <a:r>
              <a:rPr lang="en-US" dirty="0">
                <a:cs typeface="Arial" panose="020B0604020202020204" pitchFamily="34" charset="0"/>
              </a:rPr>
              <a:t>Proofread your proposal</a:t>
            </a:r>
          </a:p>
          <a:p>
            <a:pPr>
              <a:buFont typeface="Wingdings" panose="05000000000000000000" pitchFamily="2" charset="2"/>
              <a:buChar char="§"/>
            </a:pPr>
            <a:r>
              <a:rPr lang="en-US" dirty="0">
                <a:cs typeface="Arial" panose="020B0604020202020204" pitchFamily="34" charset="0"/>
              </a:rPr>
              <a:t>Present realistic grant budgets</a:t>
            </a:r>
          </a:p>
          <a:p>
            <a:pPr>
              <a:buFont typeface="Wingdings" panose="05000000000000000000" pitchFamily="2" charset="2"/>
              <a:buChar char="§"/>
            </a:pPr>
            <a:r>
              <a:rPr lang="en-US" dirty="0">
                <a:cs typeface="Arial" panose="020B0604020202020204" pitchFamily="34" charset="0"/>
              </a:rPr>
              <a:t>Address sustainability after the grant is over</a:t>
            </a:r>
          </a:p>
          <a:p>
            <a:pPr>
              <a:buFont typeface="Wingdings" panose="05000000000000000000" pitchFamily="2" charset="2"/>
              <a:buChar char="§"/>
            </a:pPr>
            <a:r>
              <a:rPr lang="en-US" dirty="0">
                <a:cs typeface="Arial" panose="020B0604020202020204" pitchFamily="34" charset="0"/>
              </a:rPr>
              <a:t>Email </a:t>
            </a:r>
            <a:r>
              <a:rPr lang="en-US" dirty="0">
                <a:cs typeface="Arial" panose="020B0604020202020204" pitchFamily="34" charset="0"/>
                <a:hlinkClick r:id="rId2"/>
              </a:rPr>
              <a:t>pgcldcgrants@co.pg.md.us</a:t>
            </a:r>
            <a:r>
              <a:rPr lang="en-US" dirty="0">
                <a:cs typeface="Arial" panose="020B0604020202020204" pitchFamily="34" charset="0"/>
              </a:rPr>
              <a:t> for any questions that you have</a:t>
            </a:r>
          </a:p>
          <a:p>
            <a:endParaRPr lang="en-US" dirty="0"/>
          </a:p>
        </p:txBody>
      </p:sp>
      <p:sp>
        <p:nvSpPr>
          <p:cNvPr id="6" name="Content Placeholder 5"/>
          <p:cNvSpPr>
            <a:spLocks noGrp="1"/>
          </p:cNvSpPr>
          <p:nvPr>
            <p:ph sz="quarter" idx="4"/>
          </p:nvPr>
        </p:nvSpPr>
        <p:spPr>
          <a:xfrm>
            <a:off x="6734124" y="1961218"/>
            <a:ext cx="4895056" cy="4000221"/>
          </a:xfrm>
        </p:spPr>
        <p:txBody>
          <a:bodyPr>
            <a:normAutofit/>
          </a:bodyPr>
          <a:lstStyle/>
          <a:p>
            <a:pPr marL="0" indent="0" algn="ctr">
              <a:buNone/>
            </a:pPr>
            <a:r>
              <a:rPr lang="en-US" sz="3000" b="1" dirty="0">
                <a:cs typeface="Arial" panose="020B0604020202020204" pitchFamily="34" charset="0"/>
              </a:rPr>
              <a:t>Please Don’t</a:t>
            </a:r>
          </a:p>
          <a:p>
            <a:pPr>
              <a:buFont typeface="Wingdings" panose="05000000000000000000" pitchFamily="2" charset="2"/>
              <a:buChar char="§"/>
            </a:pPr>
            <a:endParaRPr lang="en-US" dirty="0">
              <a:cs typeface="Arial" panose="020B0604020202020204" pitchFamily="34" charset="0"/>
            </a:endParaRPr>
          </a:p>
          <a:p>
            <a:pPr>
              <a:buFont typeface="Wingdings" panose="05000000000000000000" pitchFamily="2" charset="2"/>
              <a:buChar char="§"/>
            </a:pPr>
            <a:r>
              <a:rPr lang="en-US" dirty="0">
                <a:cs typeface="Arial" panose="020B0604020202020204" pitchFamily="34" charset="0"/>
              </a:rPr>
              <a:t>Wait until the last minute</a:t>
            </a:r>
          </a:p>
          <a:p>
            <a:pPr>
              <a:buFont typeface="Wingdings" panose="05000000000000000000" pitchFamily="2" charset="2"/>
              <a:buChar char="§"/>
            </a:pPr>
            <a:r>
              <a:rPr lang="en-US" dirty="0">
                <a:cs typeface="Arial" panose="020B0604020202020204" pitchFamily="34" charset="0"/>
              </a:rPr>
              <a:t>Forget to include the required supporting documents </a:t>
            </a:r>
          </a:p>
          <a:p>
            <a:pPr>
              <a:buFont typeface="Wingdings" panose="05000000000000000000" pitchFamily="2" charset="2"/>
              <a:buChar char="§"/>
            </a:pPr>
            <a:r>
              <a:rPr lang="en-US" dirty="0">
                <a:cs typeface="Arial" panose="020B0604020202020204" pitchFamily="34" charset="0"/>
              </a:rPr>
              <a:t>Make assumptions; instead ask for clarification</a:t>
            </a:r>
          </a:p>
          <a:p>
            <a:pPr>
              <a:buFont typeface="Wingdings" panose="05000000000000000000" pitchFamily="2" charset="2"/>
              <a:buChar char="§"/>
            </a:pPr>
            <a:r>
              <a:rPr lang="en-US" dirty="0">
                <a:cs typeface="Arial" panose="020B0604020202020204" pitchFamily="34" charset="0"/>
              </a:rPr>
              <a:t>Copy anyone else’s grant - although it’s similar</a:t>
            </a:r>
          </a:p>
        </p:txBody>
      </p:sp>
      <p:sp>
        <p:nvSpPr>
          <p:cNvPr id="7" name="Slide Number Placeholder 6">
            <a:extLst>
              <a:ext uri="{FF2B5EF4-FFF2-40B4-BE49-F238E27FC236}">
                <a16:creationId xmlns:a16="http://schemas.microsoft.com/office/drawing/2014/main" id="{DE8149B2-7D84-4558-96B1-0A2C9FF47EE5}"/>
              </a:ext>
            </a:extLst>
          </p:cNvPr>
          <p:cNvSpPr>
            <a:spLocks noGrp="1"/>
          </p:cNvSpPr>
          <p:nvPr>
            <p:ph type="sldNum" sz="quarter" idx="12"/>
          </p:nvPr>
        </p:nvSpPr>
        <p:spPr>
          <a:xfrm>
            <a:off x="10477469" y="759460"/>
            <a:ext cx="551167" cy="365125"/>
          </a:xfrm>
        </p:spPr>
        <p:txBody>
          <a:bodyPr/>
          <a:lstStyle/>
          <a:p>
            <a:fld id="{F4BE164D-A7A7-4B7C-B5AD-D25B6EBB73B9}" type="slidenum">
              <a:rPr lang="en-US" sz="2400" smtClean="0">
                <a:solidFill>
                  <a:schemeClr val="tx1"/>
                </a:solidFill>
                <a:latin typeface="+mj-lt"/>
                <a:cs typeface="Arial" panose="020B0604020202020204" pitchFamily="34" charset="0"/>
              </a:rPr>
              <a:t>22</a:t>
            </a:fld>
            <a:endParaRPr lang="en-US" sz="2400" dirty="0">
              <a:solidFill>
                <a:schemeClr val="tx1"/>
              </a:solidFill>
              <a:latin typeface="+mj-lt"/>
              <a:cs typeface="Arial" panose="020B0604020202020204" pitchFamily="34" charset="0"/>
            </a:endParaRPr>
          </a:p>
        </p:txBody>
      </p:sp>
    </p:spTree>
    <p:extLst>
      <p:ext uri="{BB962C8B-B14F-4D97-AF65-F5344CB8AC3E}">
        <p14:creationId xmlns:p14="http://schemas.microsoft.com/office/powerpoint/2010/main" val="997827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1049" y="140552"/>
            <a:ext cx="10018713" cy="1005840"/>
          </a:xfrm>
        </p:spPr>
        <p:txBody>
          <a:bodyPr/>
          <a:lstStyle/>
          <a:p>
            <a:pPr algn="ctr"/>
            <a:r>
              <a:rPr lang="en-US" sz="4000" dirty="0">
                <a:solidFill>
                  <a:schemeClr val="tx1"/>
                </a:solidFill>
                <a:cs typeface="Arial" panose="020B0604020202020204" pitchFamily="34" charset="0"/>
              </a:rPr>
              <a:t>Submission Instructions</a:t>
            </a:r>
          </a:p>
        </p:txBody>
      </p:sp>
      <p:sp>
        <p:nvSpPr>
          <p:cNvPr id="7" name="Content Placeholder 6">
            <a:extLst>
              <a:ext uri="{FF2B5EF4-FFF2-40B4-BE49-F238E27FC236}">
                <a16:creationId xmlns:a16="http://schemas.microsoft.com/office/drawing/2014/main" id="{0AB073C6-A74A-4AB0-9BB5-CE191742E44F}"/>
              </a:ext>
            </a:extLst>
          </p:cNvPr>
          <p:cNvSpPr>
            <a:spLocks noGrp="1"/>
          </p:cNvSpPr>
          <p:nvPr>
            <p:ph idx="1"/>
          </p:nvPr>
        </p:nvSpPr>
        <p:spPr>
          <a:xfrm>
            <a:off x="247650" y="1438276"/>
            <a:ext cx="11559651" cy="1421882"/>
          </a:xfrm>
        </p:spPr>
        <p:txBody>
          <a:bodyPr>
            <a:normAutofit/>
          </a:bodyPr>
          <a:lstStyle/>
          <a:p>
            <a:pPr marL="0" indent="0">
              <a:buNone/>
            </a:pPr>
            <a:r>
              <a:rPr lang="en-US" dirty="0"/>
              <a:t>Email the application with no more than three attachments to </a:t>
            </a:r>
            <a:r>
              <a:rPr lang="en-US" dirty="0">
                <a:hlinkClick r:id="rId2"/>
              </a:rPr>
              <a:t>pgcldcgrants@co.pg.md.us</a:t>
            </a:r>
            <a:r>
              <a:rPr lang="en-US" dirty="0"/>
              <a:t> with a subject line of “FY 2021 PGCLDC Local Impact Grant – Nonprofit name” by </a:t>
            </a:r>
            <a:r>
              <a:rPr lang="en-US" u="sng" dirty="0"/>
              <a:t>Friday, April 16, 2021 5:00PM</a:t>
            </a:r>
            <a:r>
              <a:rPr lang="en-US" dirty="0"/>
              <a:t>. Emails received after 5:00PM will not be accepted. The three attachments are the application, supporting documents, and the narrative responses.</a:t>
            </a:r>
          </a:p>
        </p:txBody>
      </p:sp>
      <p:sp>
        <p:nvSpPr>
          <p:cNvPr id="4" name="Slide Number Placeholder 3">
            <a:extLst>
              <a:ext uri="{FF2B5EF4-FFF2-40B4-BE49-F238E27FC236}">
                <a16:creationId xmlns:a16="http://schemas.microsoft.com/office/drawing/2014/main" id="{A75558E8-B011-4A49-9B8D-E310BF10C6C7}"/>
              </a:ext>
            </a:extLst>
          </p:cNvPr>
          <p:cNvSpPr>
            <a:spLocks noGrp="1"/>
          </p:cNvSpPr>
          <p:nvPr>
            <p:ph type="sldNum" sz="quarter" idx="12"/>
          </p:nvPr>
        </p:nvSpPr>
        <p:spPr>
          <a:xfrm>
            <a:off x="10507157" y="739775"/>
            <a:ext cx="551167" cy="365125"/>
          </a:xfrm>
        </p:spPr>
        <p:txBody>
          <a:bodyPr/>
          <a:lstStyle/>
          <a:p>
            <a:fld id="{F4BE164D-A7A7-4B7C-B5AD-D25B6EBB73B9}" type="slidenum">
              <a:rPr lang="en-US" sz="2400" smtClean="0">
                <a:latin typeface="+mj-lt"/>
                <a:cs typeface="Arial" panose="020B0604020202020204" pitchFamily="34" charset="0"/>
              </a:rPr>
              <a:t>23</a:t>
            </a:fld>
            <a:endParaRPr lang="en-US" sz="2400" dirty="0">
              <a:latin typeface="+mj-lt"/>
              <a:cs typeface="Arial" panose="020B0604020202020204" pitchFamily="34" charset="0"/>
            </a:endParaRPr>
          </a:p>
        </p:txBody>
      </p:sp>
      <p:pic>
        <p:nvPicPr>
          <p:cNvPr id="3" name="Picture 2">
            <a:extLst>
              <a:ext uri="{FF2B5EF4-FFF2-40B4-BE49-F238E27FC236}">
                <a16:creationId xmlns:a16="http://schemas.microsoft.com/office/drawing/2014/main" id="{0D50CFDF-8A31-429D-9F7B-568F85F96AF9}"/>
              </a:ext>
            </a:extLst>
          </p:cNvPr>
          <p:cNvPicPr>
            <a:picLocks noChangeAspect="1"/>
          </p:cNvPicPr>
          <p:nvPr/>
        </p:nvPicPr>
        <p:blipFill>
          <a:blip r:embed="rId3"/>
          <a:stretch>
            <a:fillRect/>
          </a:stretch>
        </p:blipFill>
        <p:spPr>
          <a:xfrm>
            <a:off x="2241049" y="2964147"/>
            <a:ext cx="7572852" cy="3515709"/>
          </a:xfrm>
          <a:prstGeom prst="rect">
            <a:avLst/>
          </a:prstGeom>
        </p:spPr>
      </p:pic>
    </p:spTree>
    <p:extLst>
      <p:ext uri="{BB962C8B-B14F-4D97-AF65-F5344CB8AC3E}">
        <p14:creationId xmlns:p14="http://schemas.microsoft.com/office/powerpoint/2010/main" val="3067218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5333" y="2482141"/>
            <a:ext cx="8327253" cy="1760250"/>
          </a:xfrm>
        </p:spPr>
        <p:txBody>
          <a:bodyPr/>
          <a:lstStyle/>
          <a:p>
            <a:r>
              <a:rPr lang="en-US" sz="11500" dirty="0">
                <a:solidFill>
                  <a:schemeClr val="tx1"/>
                </a:solidFill>
                <a:effectLst>
                  <a:outerShdw blurRad="50800" dist="38100" dir="18900000" algn="bl" rotWithShape="0">
                    <a:prstClr val="black">
                      <a:alpha val="40000"/>
                    </a:prstClr>
                  </a:outerShdw>
                </a:effectLst>
                <a:cs typeface="Arial" panose="020B0604020202020204" pitchFamily="34" charset="0"/>
              </a:rPr>
              <a:t>Questions?</a:t>
            </a:r>
          </a:p>
        </p:txBody>
      </p:sp>
      <p:sp>
        <p:nvSpPr>
          <p:cNvPr id="3" name="Slide Number Placeholder 2">
            <a:extLst>
              <a:ext uri="{FF2B5EF4-FFF2-40B4-BE49-F238E27FC236}">
                <a16:creationId xmlns:a16="http://schemas.microsoft.com/office/drawing/2014/main" id="{233BD976-385A-4678-995A-88A517EF115B}"/>
              </a:ext>
            </a:extLst>
          </p:cNvPr>
          <p:cNvSpPr>
            <a:spLocks noGrp="1"/>
          </p:cNvSpPr>
          <p:nvPr>
            <p:ph type="sldNum" sz="quarter" idx="12"/>
          </p:nvPr>
        </p:nvSpPr>
        <p:spPr>
          <a:xfrm>
            <a:off x="10361417" y="375628"/>
            <a:ext cx="838199" cy="767687"/>
          </a:xfrm>
        </p:spPr>
        <p:txBody>
          <a:bodyPr/>
          <a:lstStyle/>
          <a:p>
            <a:fld id="{F4BE164D-A7A7-4B7C-B5AD-D25B6EBB73B9}" type="slidenum">
              <a:rPr lang="en-US" sz="2400" smtClean="0">
                <a:latin typeface="+mj-lt"/>
                <a:cs typeface="Arial" panose="020B0604020202020204" pitchFamily="34" charset="0"/>
              </a:rPr>
              <a:t>24</a:t>
            </a:fld>
            <a:endParaRPr lang="en-US" dirty="0">
              <a:latin typeface="+mj-lt"/>
              <a:cs typeface="Arial" panose="020B0604020202020204" pitchFamily="34" charset="0"/>
            </a:endParaRPr>
          </a:p>
        </p:txBody>
      </p:sp>
      <p:sp>
        <p:nvSpPr>
          <p:cNvPr id="7" name="TextBox 6">
            <a:extLst>
              <a:ext uri="{FF2B5EF4-FFF2-40B4-BE49-F238E27FC236}">
                <a16:creationId xmlns:a16="http://schemas.microsoft.com/office/drawing/2014/main" id="{305719B3-A22F-4D58-91BF-62AAD637C3C5}"/>
              </a:ext>
            </a:extLst>
          </p:cNvPr>
          <p:cNvSpPr txBox="1"/>
          <p:nvPr/>
        </p:nvSpPr>
        <p:spPr>
          <a:xfrm>
            <a:off x="3026735" y="5199320"/>
            <a:ext cx="5964865" cy="461665"/>
          </a:xfrm>
          <a:prstGeom prst="rect">
            <a:avLst/>
          </a:prstGeom>
          <a:noFill/>
        </p:spPr>
        <p:txBody>
          <a:bodyPr wrap="square" rtlCol="0">
            <a:spAutoFit/>
          </a:bodyPr>
          <a:lstStyle/>
          <a:p>
            <a:pPr algn="ctr"/>
            <a:r>
              <a:rPr lang="en-US" sz="2400" dirty="0">
                <a:latin typeface="+mj-lt"/>
              </a:rPr>
              <a:t>pgcldcgrants@co.pg.md.us</a:t>
            </a:r>
          </a:p>
        </p:txBody>
      </p:sp>
    </p:spTree>
    <p:extLst>
      <p:ext uri="{BB962C8B-B14F-4D97-AF65-F5344CB8AC3E}">
        <p14:creationId xmlns:p14="http://schemas.microsoft.com/office/powerpoint/2010/main" val="40986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4874" y="2433027"/>
            <a:ext cx="8182252" cy="1730600"/>
          </a:xfrm>
        </p:spPr>
        <p:txBody>
          <a:bodyPr/>
          <a:lstStyle/>
          <a:p>
            <a:r>
              <a:rPr lang="en-US" sz="11500" dirty="0">
                <a:solidFill>
                  <a:schemeClr val="tx1"/>
                </a:solidFill>
                <a:effectLst>
                  <a:outerShdw blurRad="50800" dist="38100" dir="18900000" algn="bl" rotWithShape="0">
                    <a:prstClr val="black">
                      <a:alpha val="40000"/>
                    </a:prstClr>
                  </a:outerShdw>
                </a:effectLst>
                <a:cs typeface="Arial" panose="020B0604020202020204" pitchFamily="34" charset="0"/>
              </a:rPr>
              <a:t>Thank you!</a:t>
            </a:r>
          </a:p>
        </p:txBody>
      </p:sp>
      <p:sp>
        <p:nvSpPr>
          <p:cNvPr id="3" name="Slide Number Placeholder 2">
            <a:extLst>
              <a:ext uri="{FF2B5EF4-FFF2-40B4-BE49-F238E27FC236}">
                <a16:creationId xmlns:a16="http://schemas.microsoft.com/office/drawing/2014/main" id="{52B45D4A-685D-4885-8198-AF24CF8AD7CD}"/>
              </a:ext>
            </a:extLst>
          </p:cNvPr>
          <p:cNvSpPr>
            <a:spLocks noGrp="1"/>
          </p:cNvSpPr>
          <p:nvPr>
            <p:ph type="sldNum" sz="quarter" idx="12"/>
          </p:nvPr>
        </p:nvSpPr>
        <p:spPr>
          <a:xfrm>
            <a:off x="10352539" y="375628"/>
            <a:ext cx="838199" cy="767687"/>
          </a:xfrm>
        </p:spPr>
        <p:txBody>
          <a:bodyPr/>
          <a:lstStyle/>
          <a:p>
            <a:fld id="{F4BE164D-A7A7-4B7C-B5AD-D25B6EBB73B9}" type="slidenum">
              <a:rPr lang="en-US" sz="2400" smtClean="0">
                <a:latin typeface="+mj-lt"/>
                <a:cs typeface="Arial" panose="020B0604020202020204" pitchFamily="34" charset="0"/>
              </a:rPr>
              <a:t>25</a:t>
            </a:fld>
            <a:endParaRPr lang="en-US" dirty="0">
              <a:latin typeface="+mj-lt"/>
              <a:cs typeface="Arial" panose="020B0604020202020204" pitchFamily="34" charset="0"/>
            </a:endParaRPr>
          </a:p>
        </p:txBody>
      </p:sp>
    </p:spTree>
    <p:extLst>
      <p:ext uri="{BB962C8B-B14F-4D97-AF65-F5344CB8AC3E}">
        <p14:creationId xmlns:p14="http://schemas.microsoft.com/office/powerpoint/2010/main" val="5507402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Custom 12">
      <a:dk1>
        <a:sysClr val="windowText" lastClr="000000"/>
      </a:dk1>
      <a:lt1>
        <a:sysClr val="window" lastClr="FFFFFF"/>
      </a:lt1>
      <a:dk2>
        <a:srgbClr val="1E5155"/>
      </a:dk2>
      <a:lt2>
        <a:srgbClr val="EBEBEB"/>
      </a:lt2>
      <a:accent1>
        <a:srgbClr val="EA6312"/>
      </a:accent1>
      <a:accent2>
        <a:srgbClr val="EA6312"/>
      </a:accent2>
      <a:accent3>
        <a:srgbClr val="E6B729"/>
      </a:accent3>
      <a:accent4>
        <a:srgbClr val="EA6312"/>
      </a:accent4>
      <a:accent5>
        <a:srgbClr val="54849A"/>
      </a:accent5>
      <a:accent6>
        <a:srgbClr val="9E5E9B"/>
      </a:accent6>
      <a:hlink>
        <a:srgbClr val="E6B729"/>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430</TotalTime>
  <Words>1622</Words>
  <Application>Microsoft Office PowerPoint</Application>
  <PresentationFormat>Widescreen</PresentationFormat>
  <Paragraphs>199</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Century Gothic</vt:lpstr>
      <vt:lpstr>Wingdings</vt:lpstr>
      <vt:lpstr>Wingdings 3</vt:lpstr>
      <vt:lpstr>Ion</vt:lpstr>
      <vt:lpstr>  FY 2021 Local Impact Grant Application Workshop</vt:lpstr>
      <vt:lpstr>FY 2021 Local Impact Grant</vt:lpstr>
      <vt:lpstr>Workshop Agenda</vt:lpstr>
      <vt:lpstr> FY 2021 Local Impact Grant Timeline</vt:lpstr>
      <vt:lpstr>FY 2021 Local Impact Grant Application</vt:lpstr>
      <vt:lpstr>FY 2021 Local Impact Grant Application </vt:lpstr>
      <vt:lpstr>FY 2021 Local Impact Grant Application </vt:lpstr>
      <vt:lpstr>FY 2021 Local Impact Grant Application </vt:lpstr>
      <vt:lpstr>PowerPoint Presentation</vt:lpstr>
      <vt:lpstr>FY 2021 Local Impact Grant Application  </vt:lpstr>
      <vt:lpstr>FY 2021 Local Impact Grant Application  </vt:lpstr>
      <vt:lpstr>FY 2021 Local Impact Grant Application  </vt:lpstr>
      <vt:lpstr>Supporting Documentation Requirements</vt:lpstr>
      <vt:lpstr>Supporting Documentation IRS Exempt Organizations Select Check </vt:lpstr>
      <vt:lpstr>Supporting Documentation IRS Tax Determination Letter</vt:lpstr>
      <vt:lpstr>Supporting Documentation Certificate of Status</vt:lpstr>
      <vt:lpstr>Supporting Documentation Financial Statements</vt:lpstr>
      <vt:lpstr>Supporting Documentation Letter of Support</vt:lpstr>
      <vt:lpstr>Supporting Documentation</vt:lpstr>
      <vt:lpstr>Supporting Documentation SAP Vendor Request form</vt:lpstr>
      <vt:lpstr>Reporting Requirements</vt:lpstr>
      <vt:lpstr>Reminders</vt:lpstr>
      <vt:lpstr>Submission Instructions</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FY 2021 Local Impact Grant Application Workshop</dc:title>
  <dc:creator>Peterson, Kanika Y.</dc:creator>
  <cp:lastModifiedBy>Peterson, Kanika Y.</cp:lastModifiedBy>
  <cp:revision>25</cp:revision>
  <dcterms:created xsi:type="dcterms:W3CDTF">2021-03-20T01:33:29Z</dcterms:created>
  <dcterms:modified xsi:type="dcterms:W3CDTF">2021-03-31T21:49:58Z</dcterms:modified>
</cp:coreProperties>
</file>